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58" r:id="rId3"/>
    <p:sldId id="257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75"/>
  </p:normalViewPr>
  <p:slideViewPr>
    <p:cSldViewPr snapToGrid="0" snapToObjects="1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32257A-7CD1-4671-952A-989BD45328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21AF17-A186-40B3-92FE-C8D1311C0594}">
      <dgm:prSet/>
      <dgm:spPr/>
      <dgm:t>
        <a:bodyPr/>
        <a:lstStyle/>
        <a:p>
          <a:r>
            <a:rPr lang="pl-PL" dirty="0" err="1"/>
            <a:t>Spożywany</a:t>
          </a:r>
          <a:r>
            <a:rPr lang="pl-PL" dirty="0"/>
            <a:t> w niewielkich </a:t>
          </a:r>
          <a:r>
            <a:rPr lang="pl-PL" dirty="0" err="1"/>
            <a:t>ilościach</a:t>
          </a:r>
          <a:r>
            <a:rPr lang="pl-PL" dirty="0"/>
            <a:t>, powoduje złudne uczucie ciepła – przyspiesza </a:t>
          </a:r>
          <a:r>
            <a:rPr lang="pl-PL" dirty="0" err="1"/>
            <a:t>krążenie</a:t>
          </a:r>
          <a:r>
            <a:rPr lang="pl-PL" dirty="0"/>
            <a:t> krwi, co w efekcie prowadzi do szybszego wychłodzenia ciała. W zimie </a:t>
          </a:r>
          <a:r>
            <a:rPr lang="pl-PL" dirty="0" err="1"/>
            <a:t>często</a:t>
          </a:r>
          <a:r>
            <a:rPr lang="pl-PL" dirty="0"/>
            <a:t> ofiarami </a:t>
          </a:r>
          <a:r>
            <a:rPr lang="pl-PL" dirty="0" err="1"/>
            <a:t>mrozów</a:t>
          </a:r>
          <a:r>
            <a:rPr lang="pl-PL" dirty="0"/>
            <a:t> </a:t>
          </a:r>
          <a:r>
            <a:rPr lang="pl-PL" dirty="0" err="1"/>
            <a:t>sa</a:t>
          </a:r>
          <a:r>
            <a:rPr lang="pl-PL" dirty="0"/>
            <a:t>̨ osoby, </a:t>
          </a:r>
          <a:r>
            <a:rPr lang="pl-PL" dirty="0" err="1"/>
            <a:t>które</a:t>
          </a:r>
          <a:r>
            <a:rPr lang="pl-PL" dirty="0"/>
            <a:t> </a:t>
          </a:r>
          <a:r>
            <a:rPr lang="pl-PL" dirty="0" err="1"/>
            <a:t>wcześniej</a:t>
          </a:r>
          <a:r>
            <a:rPr lang="pl-PL" dirty="0"/>
            <a:t> piły alkohol.</a:t>
          </a:r>
          <a:endParaRPr lang="en-US" dirty="0"/>
        </a:p>
      </dgm:t>
    </dgm:pt>
    <dgm:pt modelId="{4DFA42F1-39B3-4923-B742-39824F905FD2}" type="parTrans" cxnId="{E9E73222-4E70-48D9-B176-D370DE8D55C9}">
      <dgm:prSet/>
      <dgm:spPr/>
      <dgm:t>
        <a:bodyPr/>
        <a:lstStyle/>
        <a:p>
          <a:endParaRPr lang="en-US"/>
        </a:p>
      </dgm:t>
    </dgm:pt>
    <dgm:pt modelId="{03CE4080-8CF4-405F-A590-6536E46009B5}" type="sibTrans" cxnId="{E9E73222-4E70-48D9-B176-D370DE8D55C9}">
      <dgm:prSet/>
      <dgm:spPr/>
      <dgm:t>
        <a:bodyPr/>
        <a:lstStyle/>
        <a:p>
          <a:endParaRPr lang="en-US"/>
        </a:p>
      </dgm:t>
    </dgm:pt>
    <dgm:pt modelId="{00843ADB-F4D9-4FB3-BCD8-373D23FD17CC}">
      <dgm:prSet/>
      <dgm:spPr/>
      <dgm:t>
        <a:bodyPr/>
        <a:lstStyle/>
        <a:p>
          <a:r>
            <a:rPr lang="pl-PL"/>
            <a:t>Alkohol etylowy jest powodem ciężkich schorzeń wątroby, nerek, żołądka i serca, negatywnie wpływa na układ nerwowy człowieka. Spożyty w większych ilościach upośledza racjonalne myślenie, zmniejsza samokrytycyzm oraz powoduje zamroczenie alkoholowe. Pojawiają się zaburzenia mowy i zanika koordynacja ruchów. Najbardziej narażeni są ludzie młodzi, gdyż uszkodzeniu ulegają ich rozwijające się komórki mózgowe. Dawka powodująca zatrucie alkoholowe zależy od odporności organizmu. </a:t>
          </a:r>
          <a:endParaRPr lang="en-US"/>
        </a:p>
      </dgm:t>
    </dgm:pt>
    <dgm:pt modelId="{60F69435-0845-473E-9CD8-A34A489581EA}" type="parTrans" cxnId="{49F3912F-3C2C-457D-B0F5-963FC4B85B08}">
      <dgm:prSet/>
      <dgm:spPr/>
      <dgm:t>
        <a:bodyPr/>
        <a:lstStyle/>
        <a:p>
          <a:endParaRPr lang="en-US"/>
        </a:p>
      </dgm:t>
    </dgm:pt>
    <dgm:pt modelId="{5A234027-C83C-499B-892B-9A5DE21F3596}" type="sibTrans" cxnId="{49F3912F-3C2C-457D-B0F5-963FC4B85B08}">
      <dgm:prSet/>
      <dgm:spPr/>
      <dgm:t>
        <a:bodyPr/>
        <a:lstStyle/>
        <a:p>
          <a:endParaRPr lang="en-US"/>
        </a:p>
      </dgm:t>
    </dgm:pt>
    <dgm:pt modelId="{98D800F4-35A4-5745-BAD6-124A4E84B8F5}" type="pres">
      <dgm:prSet presAssocID="{A932257A-7CD1-4671-952A-989BD45328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A54B41F-B256-4045-9DFF-2F9CDD68328C}" type="pres">
      <dgm:prSet presAssocID="{5921AF17-A186-40B3-92FE-C8D1311C059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23EFAD-197D-BE4B-A475-84DC649BB895}" type="pres">
      <dgm:prSet presAssocID="{03CE4080-8CF4-405F-A590-6536E46009B5}" presName="spacer" presStyleCnt="0"/>
      <dgm:spPr/>
    </dgm:pt>
    <dgm:pt modelId="{0EF604CE-8CE9-C445-AE37-D7594BCC7122}" type="pres">
      <dgm:prSet presAssocID="{00843ADB-F4D9-4FB3-BCD8-373D23FD17C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48C01A9-0C60-6F49-8860-AD0852C27125}" type="presOf" srcId="{00843ADB-F4D9-4FB3-BCD8-373D23FD17CC}" destId="{0EF604CE-8CE9-C445-AE37-D7594BCC7122}" srcOrd="0" destOrd="0" presId="urn:microsoft.com/office/officeart/2005/8/layout/vList2"/>
    <dgm:cxn modelId="{49F3912F-3C2C-457D-B0F5-963FC4B85B08}" srcId="{A932257A-7CD1-4671-952A-989BD4532844}" destId="{00843ADB-F4D9-4FB3-BCD8-373D23FD17CC}" srcOrd="1" destOrd="0" parTransId="{60F69435-0845-473E-9CD8-A34A489581EA}" sibTransId="{5A234027-C83C-499B-892B-9A5DE21F3596}"/>
    <dgm:cxn modelId="{F7CE4324-3142-764D-B72F-4FE16A17A887}" type="presOf" srcId="{5921AF17-A186-40B3-92FE-C8D1311C0594}" destId="{DA54B41F-B256-4045-9DFF-2F9CDD68328C}" srcOrd="0" destOrd="0" presId="urn:microsoft.com/office/officeart/2005/8/layout/vList2"/>
    <dgm:cxn modelId="{E9E73222-4E70-48D9-B176-D370DE8D55C9}" srcId="{A932257A-7CD1-4671-952A-989BD4532844}" destId="{5921AF17-A186-40B3-92FE-C8D1311C0594}" srcOrd="0" destOrd="0" parTransId="{4DFA42F1-39B3-4923-B742-39824F905FD2}" sibTransId="{03CE4080-8CF4-405F-A590-6536E46009B5}"/>
    <dgm:cxn modelId="{ADC4DA6D-617D-3A4B-87A1-8C009D1BC6B1}" type="presOf" srcId="{A932257A-7CD1-4671-952A-989BD4532844}" destId="{98D800F4-35A4-5745-BAD6-124A4E84B8F5}" srcOrd="0" destOrd="0" presId="urn:microsoft.com/office/officeart/2005/8/layout/vList2"/>
    <dgm:cxn modelId="{AD7D0D81-EB06-0E42-9102-4F4FBF6D60F7}" type="presParOf" srcId="{98D800F4-35A4-5745-BAD6-124A4E84B8F5}" destId="{DA54B41F-B256-4045-9DFF-2F9CDD68328C}" srcOrd="0" destOrd="0" presId="urn:microsoft.com/office/officeart/2005/8/layout/vList2"/>
    <dgm:cxn modelId="{1EEF5129-8501-2544-B69C-2A4CD4BFEB5E}" type="presParOf" srcId="{98D800F4-35A4-5745-BAD6-124A4E84B8F5}" destId="{2123EFAD-197D-BE4B-A475-84DC649BB895}" srcOrd="1" destOrd="0" presId="urn:microsoft.com/office/officeart/2005/8/layout/vList2"/>
    <dgm:cxn modelId="{474C1CAF-3F4E-1A41-9672-FD67ADF4750B}" type="presParOf" srcId="{98D800F4-35A4-5745-BAD6-124A4E84B8F5}" destId="{0EF604CE-8CE9-C445-AE37-D7594BCC712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FFD0E8-7B20-473C-8D90-83A8D62915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EE1087-8FAC-42AA-AE99-0D4C4654C870}">
      <dgm:prSet/>
      <dgm:spPr/>
      <dgm:t>
        <a:bodyPr/>
        <a:lstStyle/>
        <a:p>
          <a:r>
            <a:rPr lang="pl-PL" dirty="0" err="1"/>
            <a:t>Uzależnienia</a:t>
          </a:r>
          <a:r>
            <a:rPr lang="pl-PL" dirty="0"/>
            <a:t> od alkoholu to choroba zwana alkoholizmem. Z alkoholizmem mamy do czynienia wtedy, gdy około 25% kalorii dostarczanych do organizmu w </a:t>
          </a:r>
          <a:r>
            <a:rPr lang="pl-PL" dirty="0" err="1"/>
            <a:t>ciągu</a:t>
          </a:r>
          <a:r>
            <a:rPr lang="pl-PL" dirty="0"/>
            <a:t> tygodnia </a:t>
          </a:r>
          <a:endParaRPr lang="en-US" dirty="0"/>
        </a:p>
      </dgm:t>
    </dgm:pt>
    <dgm:pt modelId="{9E875332-6B19-444A-9602-F19152B84C82}" type="parTrans" cxnId="{C40A197F-110E-40F4-84C6-1EA687607DE0}">
      <dgm:prSet/>
      <dgm:spPr/>
      <dgm:t>
        <a:bodyPr/>
        <a:lstStyle/>
        <a:p>
          <a:endParaRPr lang="en-US"/>
        </a:p>
      </dgm:t>
    </dgm:pt>
    <dgm:pt modelId="{F1C013D6-8B83-40CF-8FC4-043DA4C2A116}" type="sibTrans" cxnId="{C40A197F-110E-40F4-84C6-1EA687607DE0}">
      <dgm:prSet/>
      <dgm:spPr/>
      <dgm:t>
        <a:bodyPr/>
        <a:lstStyle/>
        <a:p>
          <a:endParaRPr lang="en-US"/>
        </a:p>
      </dgm:t>
    </dgm:pt>
    <dgm:pt modelId="{B531AE73-4DDE-4055-9EF5-E5D33A9DAB59}">
      <dgm:prSet/>
      <dgm:spPr/>
      <dgm:t>
        <a:bodyPr/>
        <a:lstStyle/>
        <a:p>
          <a:r>
            <a:rPr lang="pl-PL"/>
            <a:t>pochodzi ze spożywania alkoholu. Gdy ilość kalorii pochodzących od alkoholu jest większa niż 80% na tydzień, mówimy wówczas o skrajnym alkoholizmie. Alkoholizm to fizyczne</a:t>
          </a:r>
          <a:br>
            <a:rPr lang="pl-PL"/>
          </a:br>
          <a:r>
            <a:rPr lang="pl-PL"/>
            <a:t>i psychiczne uzależnienie od alkoholu. </a:t>
          </a:r>
          <a:endParaRPr lang="en-US"/>
        </a:p>
      </dgm:t>
    </dgm:pt>
    <dgm:pt modelId="{68450D8D-097B-4902-8C06-0D9A86EEF567}" type="parTrans" cxnId="{C6426C0D-1AE3-4406-AD35-209A9A407105}">
      <dgm:prSet/>
      <dgm:spPr/>
      <dgm:t>
        <a:bodyPr/>
        <a:lstStyle/>
        <a:p>
          <a:endParaRPr lang="en-US"/>
        </a:p>
      </dgm:t>
    </dgm:pt>
    <dgm:pt modelId="{6F94649B-48FE-4DBF-B7C6-C6D2983551FA}" type="sibTrans" cxnId="{C6426C0D-1AE3-4406-AD35-209A9A407105}">
      <dgm:prSet/>
      <dgm:spPr/>
      <dgm:t>
        <a:bodyPr/>
        <a:lstStyle/>
        <a:p>
          <a:endParaRPr lang="en-US"/>
        </a:p>
      </dgm:t>
    </dgm:pt>
    <dgm:pt modelId="{3399C911-DA60-4315-85D7-13D67AF11C84}">
      <dgm:prSet/>
      <dgm:spPr/>
      <dgm:t>
        <a:bodyPr/>
        <a:lstStyle/>
        <a:p>
          <a:r>
            <a:rPr lang="pl-PL"/>
            <a:t>Proces zdrowienia z choroby alkoholowej jest bardzo trudny i skomplikowany. Jest uzależniony przede wszystkim od chęci i dobrej woli zainteresowanego. Pomoc</a:t>
          </a:r>
          <a:br>
            <a:rPr lang="pl-PL"/>
          </a:br>
          <a:r>
            <a:rPr lang="pl-PL"/>
            <a:t>w leczeniu alkoholizmu oferują np.: kluby abstynenta, bractwa trzeźwości, samopomocowe grupy AA itp..</a:t>
          </a:r>
          <a:endParaRPr lang="en-US"/>
        </a:p>
      </dgm:t>
    </dgm:pt>
    <dgm:pt modelId="{F5543A32-36A8-491A-AF1D-7D34489A0873}" type="parTrans" cxnId="{0AD039C3-C888-442E-B8CF-FE469FF60F89}">
      <dgm:prSet/>
      <dgm:spPr/>
      <dgm:t>
        <a:bodyPr/>
        <a:lstStyle/>
        <a:p>
          <a:endParaRPr lang="en-US"/>
        </a:p>
      </dgm:t>
    </dgm:pt>
    <dgm:pt modelId="{11300CB3-2FBF-484F-A349-ED934A20F147}" type="sibTrans" cxnId="{0AD039C3-C888-442E-B8CF-FE469FF60F89}">
      <dgm:prSet/>
      <dgm:spPr/>
      <dgm:t>
        <a:bodyPr/>
        <a:lstStyle/>
        <a:p>
          <a:endParaRPr lang="en-US"/>
        </a:p>
      </dgm:t>
    </dgm:pt>
    <dgm:pt modelId="{CCB666A9-F643-6640-8E9C-120984FA760A}" type="pres">
      <dgm:prSet presAssocID="{2AFFD0E8-7B20-473C-8D90-83A8D62915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B6F5480-B803-8543-9285-EBBF5DF85277}" type="pres">
      <dgm:prSet presAssocID="{04EE1087-8FAC-42AA-AE99-0D4C4654C87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2D1B84-888D-9D43-BB2A-D5554D806E5F}" type="pres">
      <dgm:prSet presAssocID="{F1C013D6-8B83-40CF-8FC4-043DA4C2A116}" presName="spacer" presStyleCnt="0"/>
      <dgm:spPr/>
    </dgm:pt>
    <dgm:pt modelId="{723C9E7B-26CA-B142-8CFE-209B08E99CE1}" type="pres">
      <dgm:prSet presAssocID="{B531AE73-4DDE-4055-9EF5-E5D33A9DAB5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1CB7EC-3672-374C-BC26-2C95D35C328A}" type="pres">
      <dgm:prSet presAssocID="{6F94649B-48FE-4DBF-B7C6-C6D2983551FA}" presName="spacer" presStyleCnt="0"/>
      <dgm:spPr/>
    </dgm:pt>
    <dgm:pt modelId="{BF834764-7574-4643-B706-9BA3F4D0D1FD}" type="pres">
      <dgm:prSet presAssocID="{3399C911-DA60-4315-85D7-13D67AF11C8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AD039C3-C888-442E-B8CF-FE469FF60F89}" srcId="{2AFFD0E8-7B20-473C-8D90-83A8D6291555}" destId="{3399C911-DA60-4315-85D7-13D67AF11C84}" srcOrd="2" destOrd="0" parTransId="{F5543A32-36A8-491A-AF1D-7D34489A0873}" sibTransId="{11300CB3-2FBF-484F-A349-ED934A20F147}"/>
    <dgm:cxn modelId="{E1E3D34D-740F-6E44-B1EF-30A61DFB44BD}" type="presOf" srcId="{04EE1087-8FAC-42AA-AE99-0D4C4654C870}" destId="{5B6F5480-B803-8543-9285-EBBF5DF85277}" srcOrd="0" destOrd="0" presId="urn:microsoft.com/office/officeart/2005/8/layout/vList2"/>
    <dgm:cxn modelId="{C5930B82-8891-6247-98A6-4F6056EBD451}" type="presOf" srcId="{3399C911-DA60-4315-85D7-13D67AF11C84}" destId="{BF834764-7574-4643-B706-9BA3F4D0D1FD}" srcOrd="0" destOrd="0" presId="urn:microsoft.com/office/officeart/2005/8/layout/vList2"/>
    <dgm:cxn modelId="{2EEDCE13-922A-1349-AADD-8EAE9CCC73DD}" type="presOf" srcId="{B531AE73-4DDE-4055-9EF5-E5D33A9DAB59}" destId="{723C9E7B-26CA-B142-8CFE-209B08E99CE1}" srcOrd="0" destOrd="0" presId="urn:microsoft.com/office/officeart/2005/8/layout/vList2"/>
    <dgm:cxn modelId="{DBCFA5ED-B8E4-004C-80A3-AB25C119970E}" type="presOf" srcId="{2AFFD0E8-7B20-473C-8D90-83A8D6291555}" destId="{CCB666A9-F643-6640-8E9C-120984FA760A}" srcOrd="0" destOrd="0" presId="urn:microsoft.com/office/officeart/2005/8/layout/vList2"/>
    <dgm:cxn modelId="{C6426C0D-1AE3-4406-AD35-209A9A407105}" srcId="{2AFFD0E8-7B20-473C-8D90-83A8D6291555}" destId="{B531AE73-4DDE-4055-9EF5-E5D33A9DAB59}" srcOrd="1" destOrd="0" parTransId="{68450D8D-097B-4902-8C06-0D9A86EEF567}" sibTransId="{6F94649B-48FE-4DBF-B7C6-C6D2983551FA}"/>
    <dgm:cxn modelId="{C40A197F-110E-40F4-84C6-1EA687607DE0}" srcId="{2AFFD0E8-7B20-473C-8D90-83A8D6291555}" destId="{04EE1087-8FAC-42AA-AE99-0D4C4654C870}" srcOrd="0" destOrd="0" parTransId="{9E875332-6B19-444A-9602-F19152B84C82}" sibTransId="{F1C013D6-8B83-40CF-8FC4-043DA4C2A116}"/>
    <dgm:cxn modelId="{4F34DB5D-A59B-EC44-B35A-31EC306812CB}" type="presParOf" srcId="{CCB666A9-F643-6640-8E9C-120984FA760A}" destId="{5B6F5480-B803-8543-9285-EBBF5DF85277}" srcOrd="0" destOrd="0" presId="urn:microsoft.com/office/officeart/2005/8/layout/vList2"/>
    <dgm:cxn modelId="{BBC2C28B-0DDE-704B-8277-D4D483E2CF76}" type="presParOf" srcId="{CCB666A9-F643-6640-8E9C-120984FA760A}" destId="{772D1B84-888D-9D43-BB2A-D5554D806E5F}" srcOrd="1" destOrd="0" presId="urn:microsoft.com/office/officeart/2005/8/layout/vList2"/>
    <dgm:cxn modelId="{7FE33AD9-C7AA-1348-A022-C3569F37BFA9}" type="presParOf" srcId="{CCB666A9-F643-6640-8E9C-120984FA760A}" destId="{723C9E7B-26CA-B142-8CFE-209B08E99CE1}" srcOrd="2" destOrd="0" presId="urn:microsoft.com/office/officeart/2005/8/layout/vList2"/>
    <dgm:cxn modelId="{66D870D7-2BF4-A34A-84A0-4806A45E4D85}" type="presParOf" srcId="{CCB666A9-F643-6640-8E9C-120984FA760A}" destId="{1B1CB7EC-3672-374C-BC26-2C95D35C328A}" srcOrd="3" destOrd="0" presId="urn:microsoft.com/office/officeart/2005/8/layout/vList2"/>
    <dgm:cxn modelId="{FAD99700-FFDC-124A-995E-09797A23573A}" type="presParOf" srcId="{CCB666A9-F643-6640-8E9C-120984FA760A}" destId="{BF834764-7574-4643-B706-9BA3F4D0D1F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F5998B-98C6-4A97-80BF-5E09AC05F6A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A4B205D-90FF-4296-B861-12521B325E34}">
      <dgm:prSet/>
      <dgm:spPr/>
      <dgm:t>
        <a:bodyPr/>
        <a:lstStyle/>
        <a:p>
          <a:r>
            <a:rPr lang="pl-PL" b="1"/>
            <a:t>Podsumowanie </a:t>
          </a:r>
          <a:endParaRPr lang="en-US"/>
        </a:p>
      </dgm:t>
    </dgm:pt>
    <dgm:pt modelId="{2AD3F72F-A899-4EB9-B28D-9A8980855FD7}" type="parTrans" cxnId="{11718C1D-07FE-495A-91D8-5C6BA8858625}">
      <dgm:prSet/>
      <dgm:spPr/>
      <dgm:t>
        <a:bodyPr/>
        <a:lstStyle/>
        <a:p>
          <a:endParaRPr lang="en-US"/>
        </a:p>
      </dgm:t>
    </dgm:pt>
    <dgm:pt modelId="{B61264A9-E9CD-4153-948E-0E296A42BB86}" type="sibTrans" cxnId="{11718C1D-07FE-495A-91D8-5C6BA8858625}">
      <dgm:prSet/>
      <dgm:spPr/>
      <dgm:t>
        <a:bodyPr/>
        <a:lstStyle/>
        <a:p>
          <a:endParaRPr lang="en-US"/>
        </a:p>
      </dgm:t>
    </dgm:pt>
    <dgm:pt modelId="{84CE9E54-4A19-411A-ACC1-0CD5D7F6FA9F}">
      <dgm:prSet/>
      <dgm:spPr/>
      <dgm:t>
        <a:bodyPr/>
        <a:lstStyle/>
        <a:p>
          <a:r>
            <a:rPr lang="pl-PL"/>
            <a:t>Alkohol etylowy ma negatywny wpływ na organizm człowieka.</a:t>
          </a:r>
          <a:endParaRPr lang="en-US"/>
        </a:p>
      </dgm:t>
    </dgm:pt>
    <dgm:pt modelId="{79CAC30B-A396-4741-92FD-8A0B3ED6A488}" type="parTrans" cxnId="{F9A7F424-EEE6-4A83-859A-1EA7BC67A472}">
      <dgm:prSet/>
      <dgm:spPr/>
      <dgm:t>
        <a:bodyPr/>
        <a:lstStyle/>
        <a:p>
          <a:endParaRPr lang="en-US"/>
        </a:p>
      </dgm:t>
    </dgm:pt>
    <dgm:pt modelId="{52575A9E-170D-4C27-8393-87F057AAC08F}" type="sibTrans" cxnId="{F9A7F424-EEE6-4A83-859A-1EA7BC67A472}">
      <dgm:prSet/>
      <dgm:spPr/>
      <dgm:t>
        <a:bodyPr/>
        <a:lstStyle/>
        <a:p>
          <a:endParaRPr lang="en-US"/>
        </a:p>
      </dgm:t>
    </dgm:pt>
    <dgm:pt modelId="{EE51461D-E5B7-4BB1-81FE-35B120E4AEE3}">
      <dgm:prSet/>
      <dgm:spPr/>
      <dgm:t>
        <a:bodyPr/>
        <a:lstStyle/>
        <a:p>
          <a:r>
            <a:rPr lang="pl-PL"/>
            <a:t>Alkohol metylowy ma wiele właściwości wspólnych z etanolem, jego omyłkowe spożycie może skończyć się śmiercią.</a:t>
          </a:r>
          <a:endParaRPr lang="en-US"/>
        </a:p>
      </dgm:t>
    </dgm:pt>
    <dgm:pt modelId="{688CE9E2-BC9D-455B-99BF-800EF16558DF}" type="parTrans" cxnId="{6C5C3889-99DA-4317-A535-31E05B50789B}">
      <dgm:prSet/>
      <dgm:spPr/>
      <dgm:t>
        <a:bodyPr/>
        <a:lstStyle/>
        <a:p>
          <a:endParaRPr lang="en-US"/>
        </a:p>
      </dgm:t>
    </dgm:pt>
    <dgm:pt modelId="{EBAA5347-E40E-49EC-83E3-07A6FB6E7189}" type="sibTrans" cxnId="{6C5C3889-99DA-4317-A535-31E05B50789B}">
      <dgm:prSet/>
      <dgm:spPr/>
      <dgm:t>
        <a:bodyPr/>
        <a:lstStyle/>
        <a:p>
          <a:endParaRPr lang="en-US"/>
        </a:p>
      </dgm:t>
    </dgm:pt>
    <dgm:pt modelId="{A2087DDC-F70A-4A65-857C-7DDEDFE1FC12}">
      <dgm:prSet/>
      <dgm:spPr/>
      <dgm:t>
        <a:bodyPr/>
        <a:lstStyle/>
        <a:p>
          <a:r>
            <a:rPr lang="pl-PL" dirty="0"/>
            <a:t>W Polsce </a:t>
          </a:r>
          <a:r>
            <a:rPr lang="pl-PL" dirty="0" err="1"/>
            <a:t>obowiązuje</a:t>
          </a:r>
          <a:r>
            <a:rPr lang="pl-PL" dirty="0"/>
            <a:t> zakaz kupowania i </a:t>
          </a:r>
          <a:r>
            <a:rPr lang="pl-PL" dirty="0" err="1"/>
            <a:t>spożywania</a:t>
          </a:r>
          <a:r>
            <a:rPr lang="pl-PL" dirty="0"/>
            <a:t> alkoholu etylowego przez osoby</a:t>
          </a:r>
          <a:br>
            <a:rPr lang="pl-PL" dirty="0"/>
          </a:br>
          <a:r>
            <a:rPr lang="pl-PL" dirty="0"/>
            <a:t>do 18. roku </a:t>
          </a:r>
          <a:r>
            <a:rPr lang="pl-PL" dirty="0" err="1"/>
            <a:t>życia</a:t>
          </a:r>
          <a:r>
            <a:rPr lang="pl-PL" dirty="0"/>
            <a:t>. </a:t>
          </a:r>
          <a:endParaRPr lang="en-US" dirty="0"/>
        </a:p>
      </dgm:t>
    </dgm:pt>
    <dgm:pt modelId="{B82C5CB5-D7F9-42A4-B11F-05D8250FC79C}" type="parTrans" cxnId="{E9262748-634F-4548-9A35-D3864051E730}">
      <dgm:prSet/>
      <dgm:spPr/>
      <dgm:t>
        <a:bodyPr/>
        <a:lstStyle/>
        <a:p>
          <a:endParaRPr lang="en-US"/>
        </a:p>
      </dgm:t>
    </dgm:pt>
    <dgm:pt modelId="{7175B2BD-23A8-4F18-AB95-91D3559C8359}" type="sibTrans" cxnId="{E9262748-634F-4548-9A35-D3864051E730}">
      <dgm:prSet/>
      <dgm:spPr/>
      <dgm:t>
        <a:bodyPr/>
        <a:lstStyle/>
        <a:p>
          <a:endParaRPr lang="en-US"/>
        </a:p>
      </dgm:t>
    </dgm:pt>
    <dgm:pt modelId="{85F474A4-4354-E747-B752-E721FC97CE9E}" type="pres">
      <dgm:prSet presAssocID="{99F5998B-98C6-4A97-80BF-5E09AC05F6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3413AAC-9E75-EC48-ABD3-E437DEB33792}" type="pres">
      <dgm:prSet presAssocID="{9A4B205D-90FF-4296-B861-12521B325E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76C593-6570-5643-9C41-E72F972C9F44}" type="pres">
      <dgm:prSet presAssocID="{9A4B205D-90FF-4296-B861-12521B325E3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9C1D289-06DD-6C4C-88C5-0C3FD1E0D56E}" type="presOf" srcId="{99F5998B-98C6-4A97-80BF-5E09AC05F6A1}" destId="{85F474A4-4354-E747-B752-E721FC97CE9E}" srcOrd="0" destOrd="0" presId="urn:microsoft.com/office/officeart/2005/8/layout/vList2"/>
    <dgm:cxn modelId="{6C5C3889-99DA-4317-A535-31E05B50789B}" srcId="{9A4B205D-90FF-4296-B861-12521B325E34}" destId="{EE51461D-E5B7-4BB1-81FE-35B120E4AEE3}" srcOrd="1" destOrd="0" parTransId="{688CE9E2-BC9D-455B-99BF-800EF16558DF}" sibTransId="{EBAA5347-E40E-49EC-83E3-07A6FB6E7189}"/>
    <dgm:cxn modelId="{5ED94BAF-5443-FD40-A112-3DEB2D317290}" type="presOf" srcId="{A2087DDC-F70A-4A65-857C-7DDEDFE1FC12}" destId="{E476C593-6570-5643-9C41-E72F972C9F44}" srcOrd="0" destOrd="2" presId="urn:microsoft.com/office/officeart/2005/8/layout/vList2"/>
    <dgm:cxn modelId="{E9C8C581-60B0-3842-BAA4-0A86D13D158D}" type="presOf" srcId="{9A4B205D-90FF-4296-B861-12521B325E34}" destId="{93413AAC-9E75-EC48-ABD3-E437DEB33792}" srcOrd="0" destOrd="0" presId="urn:microsoft.com/office/officeart/2005/8/layout/vList2"/>
    <dgm:cxn modelId="{E9262748-634F-4548-9A35-D3864051E730}" srcId="{9A4B205D-90FF-4296-B861-12521B325E34}" destId="{A2087DDC-F70A-4A65-857C-7DDEDFE1FC12}" srcOrd="2" destOrd="0" parTransId="{B82C5CB5-D7F9-42A4-B11F-05D8250FC79C}" sibTransId="{7175B2BD-23A8-4F18-AB95-91D3559C8359}"/>
    <dgm:cxn modelId="{2A37E1F8-F3BB-F147-94DA-7D9B63853670}" type="presOf" srcId="{EE51461D-E5B7-4BB1-81FE-35B120E4AEE3}" destId="{E476C593-6570-5643-9C41-E72F972C9F44}" srcOrd="0" destOrd="1" presId="urn:microsoft.com/office/officeart/2005/8/layout/vList2"/>
    <dgm:cxn modelId="{2F79F0A3-911A-E84D-A8BB-F034E19A546F}" type="presOf" srcId="{84CE9E54-4A19-411A-ACC1-0CD5D7F6FA9F}" destId="{E476C593-6570-5643-9C41-E72F972C9F44}" srcOrd="0" destOrd="0" presId="urn:microsoft.com/office/officeart/2005/8/layout/vList2"/>
    <dgm:cxn modelId="{11718C1D-07FE-495A-91D8-5C6BA8858625}" srcId="{99F5998B-98C6-4A97-80BF-5E09AC05F6A1}" destId="{9A4B205D-90FF-4296-B861-12521B325E34}" srcOrd="0" destOrd="0" parTransId="{2AD3F72F-A899-4EB9-B28D-9A8980855FD7}" sibTransId="{B61264A9-E9CD-4153-948E-0E296A42BB86}"/>
    <dgm:cxn modelId="{F9A7F424-EEE6-4A83-859A-1EA7BC67A472}" srcId="{9A4B205D-90FF-4296-B861-12521B325E34}" destId="{84CE9E54-4A19-411A-ACC1-0CD5D7F6FA9F}" srcOrd="0" destOrd="0" parTransId="{79CAC30B-A396-4741-92FD-8A0B3ED6A488}" sibTransId="{52575A9E-170D-4C27-8393-87F057AAC08F}"/>
    <dgm:cxn modelId="{7994732B-0E0C-0543-97CC-0110F570045B}" type="presParOf" srcId="{85F474A4-4354-E747-B752-E721FC97CE9E}" destId="{93413AAC-9E75-EC48-ABD3-E437DEB33792}" srcOrd="0" destOrd="0" presId="urn:microsoft.com/office/officeart/2005/8/layout/vList2"/>
    <dgm:cxn modelId="{C92BC117-79A8-D047-A0F4-552476071071}" type="presParOf" srcId="{85F474A4-4354-E747-B752-E721FC97CE9E}" destId="{E476C593-6570-5643-9C41-E72F972C9F4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9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41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0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xmlns="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1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xmlns="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103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4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2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97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577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2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0" r:id="rId2"/>
    <p:sldLayoutId id="2147483789" r:id="rId3"/>
    <p:sldLayoutId id="2147483788" r:id="rId4"/>
    <p:sldLayoutId id="2147483787" r:id="rId5"/>
    <p:sldLayoutId id="2147483786" r:id="rId6"/>
    <p:sldLayoutId id="2147483785" r:id="rId7"/>
    <p:sldLayoutId id="2147483784" r:id="rId8"/>
    <p:sldLayoutId id="2147483783" r:id="rId9"/>
    <p:sldLayoutId id="2147483782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AA13AD3-0A4F-475A-BEBB-DEEFF5C09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xmlns="" id="{9F2021A4-641A-40BF-8206-A9B943DCC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1" b="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5A786E-9028-443F-8713-B9552D9A23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412777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8A1EEF-2325-1040-826D-64F537B0C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1529" y="954156"/>
            <a:ext cx="4950351" cy="3657600"/>
          </a:xfrm>
        </p:spPr>
        <p:txBody>
          <a:bodyPr anchor="ctr">
            <a:normAutofit/>
          </a:bodyPr>
          <a:lstStyle/>
          <a:p>
            <a:pPr algn="l"/>
            <a:r>
              <a:rPr lang="pl-PL" sz="6600">
                <a:solidFill>
                  <a:schemeClr val="bg1"/>
                </a:solidFill>
              </a:rPr>
              <a:t>Alkohol etylowy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48BC5F9-C9AE-0F41-8BAD-65C85FB5D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1529" y="4728679"/>
            <a:ext cx="4950351" cy="1097280"/>
          </a:xfrm>
        </p:spPr>
        <p:txBody>
          <a:bodyPr>
            <a:normAutofit/>
          </a:bodyPr>
          <a:lstStyle/>
          <a:p>
            <a:pPr algn="l"/>
            <a:r>
              <a:rPr lang="pl-PL" sz="2800">
                <a:solidFill>
                  <a:srgbClr val="FFFFFF"/>
                </a:solidFill>
              </a:rPr>
              <a:t>I jego wpływ na człowieka</a:t>
            </a:r>
          </a:p>
        </p:txBody>
      </p:sp>
    </p:spTree>
    <p:extLst>
      <p:ext uri="{BB962C8B-B14F-4D97-AF65-F5344CB8AC3E}">
        <p14:creationId xmlns:p14="http://schemas.microsoft.com/office/powerpoint/2010/main" val="34191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B6D1D7F-141C-4D8E-BFBA-D95B68E16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58DA214-7FDA-4C9D-A7CF-9AD725E290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C9F033-80BA-8B40-B6C8-45C50C45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pl-PL" sz="4600" dirty="0"/>
              <a:t>Wpływ na zdrowie alkoholu etylowego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A51B37F1-8042-4594-BEE8-DCD921D31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431553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945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xmlns="" id="{EB6D1D7F-141C-4D8E-BFBA-D95B68E16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725EFA61-F0F8-4F4A-B750-81EE924F1D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0270F6-5BF5-F544-85C6-A34349CE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r>
              <a:rPr lang="pl-PL" sz="5600" dirty="0"/>
              <a:t>Metanol – silna trucizna</a:t>
            </a:r>
          </a:p>
        </p:txBody>
      </p:sp>
      <p:pic>
        <p:nvPicPr>
          <p:cNvPr id="3073" name="Picture 1" descr="page5image36618656">
            <a:extLst>
              <a:ext uri="{FF2B5EF4-FFF2-40B4-BE49-F238E27FC236}">
                <a16:creationId xmlns:a16="http://schemas.microsoft.com/office/drawing/2014/main" xmlns="" id="{7C256327-3DB4-6B40-A855-8B4AA0C5E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3069"/>
          <a:stretch/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C7F24F-2B62-3549-BAD8-DD4BBB748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 fontScale="92500"/>
          </a:bodyPr>
          <a:lstStyle/>
          <a:p>
            <a:pPr>
              <a:lnSpc>
                <a:spcPct val="91000"/>
              </a:lnSpc>
            </a:pPr>
            <a:r>
              <a:rPr lang="pl-PL" sz="1800" dirty="0">
                <a:highlight>
                  <a:srgbClr val="FF0000"/>
                </a:highlight>
              </a:rPr>
              <a:t>Metanol</a:t>
            </a:r>
            <a:r>
              <a:rPr lang="pl-PL" sz="1800" dirty="0"/>
              <a:t> ma wiele </a:t>
            </a:r>
            <a:r>
              <a:rPr lang="pl-PL" sz="1800" dirty="0" err="1"/>
              <a:t>właściwości</a:t>
            </a:r>
            <a:r>
              <a:rPr lang="pl-PL" sz="1800" dirty="0"/>
              <a:t> </a:t>
            </a:r>
            <a:r>
              <a:rPr lang="pl-PL" sz="1800" dirty="0" err="1"/>
              <a:t>wspólnych</a:t>
            </a:r>
            <a:r>
              <a:rPr lang="pl-PL" sz="1800" dirty="0"/>
              <a:t> z etanolem. </a:t>
            </a:r>
            <a:r>
              <a:rPr lang="pl-PL" sz="1800" dirty="0" err="1"/>
              <a:t>Należa</a:t>
            </a:r>
            <a:r>
              <a:rPr lang="pl-PL" sz="1800" dirty="0"/>
              <a:t>̨ do nich: barwa, zapach, smak czy </a:t>
            </a:r>
            <a:r>
              <a:rPr lang="pl-PL" sz="1800" dirty="0" err="1"/>
              <a:t>rozpuszczalnośc</a:t>
            </a:r>
            <a:r>
              <a:rPr lang="pl-PL" sz="1800" dirty="0"/>
              <a:t>́ w wodzie.</a:t>
            </a:r>
            <a:br>
              <a:rPr lang="pl-PL" sz="1800" dirty="0"/>
            </a:br>
            <a:r>
              <a:rPr lang="pl-PL" sz="1800" dirty="0"/>
              <a:t>Dlatego alkohole te </a:t>
            </a:r>
            <a:r>
              <a:rPr lang="pl-PL" sz="1800" dirty="0" err="1"/>
              <a:t>bywaja</a:t>
            </a:r>
            <a:r>
              <a:rPr lang="pl-PL" sz="1800" dirty="0"/>
              <a:t>̨ mylone. Wskutek omyłkowego wypicia metanolu dochodzi do </a:t>
            </a:r>
            <a:r>
              <a:rPr lang="pl-PL" sz="1800" dirty="0" err="1"/>
              <a:t>ciężkiego</a:t>
            </a:r>
            <a:r>
              <a:rPr lang="pl-PL" sz="1800" dirty="0"/>
              <a:t> zatrucia. Najszybciej uszkodzone </a:t>
            </a:r>
            <a:r>
              <a:rPr lang="pl-PL" sz="1800" dirty="0" err="1"/>
              <a:t>zostaja</a:t>
            </a:r>
            <a:r>
              <a:rPr lang="pl-PL" sz="1800" dirty="0"/>
              <a:t>̨ nerw wzrokowy, </a:t>
            </a:r>
            <a:r>
              <a:rPr lang="pl-PL" sz="1800" dirty="0" err="1"/>
              <a:t>siatkówka</a:t>
            </a:r>
            <a:r>
              <a:rPr lang="pl-PL" sz="1800" dirty="0"/>
              <a:t> i </a:t>
            </a:r>
            <a:r>
              <a:rPr lang="pl-PL" sz="1800" dirty="0" err="1"/>
              <a:t>rogówka</a:t>
            </a:r>
            <a:r>
              <a:rPr lang="pl-PL" sz="1800" dirty="0"/>
              <a:t>, co skutkuje nieodwracalną utratą wzroku. </a:t>
            </a:r>
          </a:p>
          <a:p>
            <a:pPr>
              <a:lnSpc>
                <a:spcPct val="91000"/>
              </a:lnSpc>
            </a:pPr>
            <a:r>
              <a:rPr lang="pl-PL" sz="1800" dirty="0"/>
              <a:t>Nie istnieje </a:t>
            </a:r>
            <a:r>
              <a:rPr lang="pl-PL" sz="1800" dirty="0" err="1"/>
              <a:t>żaden</a:t>
            </a:r>
            <a:r>
              <a:rPr lang="pl-PL" sz="1800" dirty="0"/>
              <a:t> domowy </a:t>
            </a:r>
            <a:r>
              <a:rPr lang="pl-PL" sz="1800" dirty="0" err="1"/>
              <a:t>sposób</a:t>
            </a:r>
            <a:r>
              <a:rPr lang="pl-PL" sz="1800" dirty="0"/>
              <a:t> na </a:t>
            </a:r>
            <a:r>
              <a:rPr lang="pl-PL" sz="1800" dirty="0" err="1"/>
              <a:t>odróżnienie</a:t>
            </a:r>
            <a:r>
              <a:rPr lang="pl-PL" sz="1800" dirty="0"/>
              <a:t> metanolu od etanolu. Alkohole </a:t>
            </a:r>
            <a:r>
              <a:rPr lang="pl-PL" sz="1800" dirty="0" err="1"/>
              <a:t>wyglądaja</a:t>
            </a:r>
            <a:r>
              <a:rPr lang="pl-PL" sz="1800" dirty="0"/>
              <a:t>̨, </a:t>
            </a:r>
            <a:r>
              <a:rPr lang="pl-PL" sz="1800" dirty="0" err="1"/>
              <a:t>pachna</a:t>
            </a:r>
            <a:r>
              <a:rPr lang="pl-PL" sz="1800" dirty="0"/>
              <a:t>̨ i </a:t>
            </a:r>
            <a:r>
              <a:rPr lang="pl-PL" sz="1800" dirty="0" err="1"/>
              <a:t>smakuja</a:t>
            </a:r>
            <a:r>
              <a:rPr lang="pl-PL" sz="1800" dirty="0"/>
              <a:t>̨ dokładnie tak samo oraz palą </a:t>
            </a:r>
            <a:r>
              <a:rPr lang="pl-PL" sz="1800" dirty="0" err="1"/>
              <a:t>sie</a:t>
            </a:r>
            <a:r>
              <a:rPr lang="pl-PL" sz="1800" dirty="0"/>
              <a:t>̨ takim samym płomieniem. Znane </a:t>
            </a:r>
            <a:r>
              <a:rPr lang="pl-PL" sz="1800" dirty="0" err="1"/>
              <a:t>sa</a:t>
            </a:r>
            <a:r>
              <a:rPr lang="pl-PL" sz="1800" dirty="0"/>
              <a:t>̨ metody analityczne, </a:t>
            </a:r>
            <a:r>
              <a:rPr lang="pl-PL" sz="1800" dirty="0" err="1"/>
              <a:t>które</a:t>
            </a:r>
            <a:r>
              <a:rPr lang="pl-PL" sz="1800" dirty="0"/>
              <a:t> </a:t>
            </a:r>
            <a:r>
              <a:rPr lang="pl-PL" sz="1800" dirty="0" err="1"/>
              <a:t>pozwalaja</a:t>
            </a:r>
            <a:r>
              <a:rPr lang="pl-PL" sz="1800" dirty="0"/>
              <a:t>̨ </a:t>
            </a:r>
            <a:r>
              <a:rPr lang="pl-PL" sz="1800" dirty="0" err="1"/>
              <a:t>odróżnic</a:t>
            </a:r>
            <a:r>
              <a:rPr lang="pl-PL" sz="1800" dirty="0"/>
              <a:t>́ od siebie te alkohole, ale nie </a:t>
            </a:r>
            <a:r>
              <a:rPr lang="pl-PL" sz="1800" dirty="0" err="1"/>
              <a:t>sa</a:t>
            </a:r>
            <a:r>
              <a:rPr lang="pl-PL" sz="1800" dirty="0"/>
              <a:t>̨ one</a:t>
            </a:r>
            <a:br>
              <a:rPr lang="pl-PL" sz="1800" dirty="0"/>
            </a:br>
            <a:r>
              <a:rPr lang="pl-PL" sz="1800" dirty="0"/>
              <a:t>w powszechnie </a:t>
            </a:r>
            <a:r>
              <a:rPr lang="pl-PL" sz="1800" dirty="0" err="1"/>
              <a:t>dostępne</a:t>
            </a:r>
            <a:r>
              <a:rPr lang="pl-PL" sz="1800" dirty="0"/>
              <a:t>. </a:t>
            </a:r>
          </a:p>
        </p:txBody>
      </p:sp>
      <p:pic>
        <p:nvPicPr>
          <p:cNvPr id="7" name="Picture 1" descr="page5image36618656">
            <a:extLst>
              <a:ext uri="{FF2B5EF4-FFF2-40B4-BE49-F238E27FC236}">
                <a16:creationId xmlns:a16="http://schemas.microsoft.com/office/drawing/2014/main" xmlns="" id="{3DF21CCB-AFCA-694F-B19A-3777DD319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3069"/>
          <a:stretch/>
        </p:blipFill>
        <p:spPr bwMode="auto">
          <a:xfrm>
            <a:off x="117251" y="0"/>
            <a:ext cx="46573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EB6D1D7F-141C-4D8E-BFBA-D95B68E16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58DA214-7FDA-4C9D-A7CF-9AD725E290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2A35C4-BCDB-254D-992A-DBD4C698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pl-PL" sz="4100" dirty="0"/>
              <a:t>alkoholizm</a:t>
            </a:r>
          </a:p>
        </p:txBody>
      </p:sp>
      <p:graphicFrame>
        <p:nvGraphicFramePr>
          <p:cNvPr id="15" name="Symbol zastępczy zawartości 2">
            <a:extLst>
              <a:ext uri="{FF2B5EF4-FFF2-40B4-BE49-F238E27FC236}">
                <a16:creationId xmlns:a16="http://schemas.microsoft.com/office/drawing/2014/main" xmlns="" id="{FAE61704-7BED-4E5A-808F-84094D03F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217743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8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F58FB36D-73B3-45EF-8CD4-221CCC8BE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D7835D7-DF12-420F-843A-1C5083D2B3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4FE2D8-9448-164F-AA3D-38CEB7A1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pl-PL" dirty="0"/>
              <a:t>podsumowanie</a:t>
            </a:r>
          </a:p>
        </p:txBody>
      </p:sp>
      <p:pic>
        <p:nvPicPr>
          <p:cNvPr id="4098" name="Picture 2" descr="Etanol – Wikipedia, wolna encyklopedia">
            <a:extLst>
              <a:ext uri="{FF2B5EF4-FFF2-40B4-BE49-F238E27FC236}">
                <a16:creationId xmlns:a16="http://schemas.microsoft.com/office/drawing/2014/main" xmlns="" id="{CBC36543-398A-2A48-AF50-1AB74B0D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136" y="3305837"/>
            <a:ext cx="4012870" cy="245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Symbol zastępczy zawartości 5">
            <a:extLst>
              <a:ext uri="{FF2B5EF4-FFF2-40B4-BE49-F238E27FC236}">
                <a16:creationId xmlns:a16="http://schemas.microsoft.com/office/drawing/2014/main" xmlns="" id="{6E25F647-CD25-4F28-9AC9-8036F98FB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322070"/>
              </p:ext>
            </p:extLst>
          </p:nvPr>
        </p:nvGraphicFramePr>
        <p:xfrm>
          <a:off x="960120" y="2784143"/>
          <a:ext cx="5782586" cy="3433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256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xmlns="" id="{6BC377B7-18F1-42AD-A1DD-E1D6A5B27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xmlns="" id="{D8CD3F60-224B-4A33-8366-65BAA0E6EC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ziękuję za uwagę Generator Memów">
            <a:extLst>
              <a:ext uri="{FF2B5EF4-FFF2-40B4-BE49-F238E27FC236}">
                <a16:creationId xmlns:a16="http://schemas.microsoft.com/office/drawing/2014/main" xmlns="" id="{C769B5B9-8820-314E-B6DB-E5A2504A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2923" y="643467"/>
            <a:ext cx="420615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558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LeftStep">
      <a:dk1>
        <a:srgbClr val="000000"/>
      </a:dk1>
      <a:lt1>
        <a:srgbClr val="FFFFFF"/>
      </a:lt1>
      <a:dk2>
        <a:srgbClr val="223C2A"/>
      </a:dk2>
      <a:lt2>
        <a:srgbClr val="E8E8E2"/>
      </a:lt2>
      <a:accent1>
        <a:srgbClr val="9698C6"/>
      </a:accent1>
      <a:accent2>
        <a:srgbClr val="7F9ABA"/>
      </a:accent2>
      <a:accent3>
        <a:srgbClr val="81ABB1"/>
      </a:accent3>
      <a:accent4>
        <a:srgbClr val="78B0A0"/>
      </a:accent4>
      <a:accent5>
        <a:srgbClr val="84AE90"/>
      </a:accent5>
      <a:accent6>
        <a:srgbClr val="80B179"/>
      </a:accent6>
      <a:hlink>
        <a:srgbClr val="878552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Mydło</Template>
  <TotalTime>32</TotalTime>
  <Words>325</Words>
  <Application>Microsoft Office PowerPoint</Application>
  <PresentationFormat>Panoramiczny</PresentationFormat>
  <Paragraphs>17</Paragraphs>
  <Slides>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Franklin Gothic Demi Cond</vt:lpstr>
      <vt:lpstr>Franklin Gothic Medium</vt:lpstr>
      <vt:lpstr>Wingdings</vt:lpstr>
      <vt:lpstr>JuxtaposeVTI</vt:lpstr>
      <vt:lpstr>Alkohol etylowy </vt:lpstr>
      <vt:lpstr>Wpływ na zdrowie alkoholu etylowego</vt:lpstr>
      <vt:lpstr>Metanol – silna trucizna</vt:lpstr>
      <vt:lpstr>alkoholizm</vt:lpstr>
      <vt:lpstr>podsumowanie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Alkohol etylowy</dc:title>
  <dc:creator>lena Kopyściańska</dc:creator>
  <cp:lastModifiedBy>Wioletta Formella</cp:lastModifiedBy>
  <cp:revision>5</cp:revision>
  <dcterms:created xsi:type="dcterms:W3CDTF">2021-03-30T18:11:35Z</dcterms:created>
  <dcterms:modified xsi:type="dcterms:W3CDTF">2021-04-07T11:52:26Z</dcterms:modified>
</cp:coreProperties>
</file>