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5" r:id="rId4"/>
    <p:sldId id="258" r:id="rId5"/>
    <p:sldId id="259" r:id="rId6"/>
    <p:sldId id="278" r:id="rId7"/>
    <p:sldId id="276" r:id="rId8"/>
    <p:sldId id="277" r:id="rId9"/>
    <p:sldId id="27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84" r:id="rId21"/>
    <p:sldId id="270" r:id="rId22"/>
    <p:sldId id="274" r:id="rId23"/>
    <p:sldId id="285" r:id="rId24"/>
    <p:sldId id="280" r:id="rId25"/>
    <p:sldId id="281" r:id="rId26"/>
    <p:sldId id="282" r:id="rId27"/>
    <p:sldId id="283" r:id="rId28"/>
    <p:sldId id="286" r:id="rId2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B623D67-D4D3-4D5D-9BD2-7F3A50DE510D}" type="datetimeFigureOut">
              <a:rPr lang="pl-PL" smtClean="0"/>
              <a:pPr/>
              <a:t>18.12.2020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9D344F19-AF87-40C5-B27A-C184475E8E2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3D67-D4D3-4D5D-9BD2-7F3A50DE510D}" type="datetimeFigureOut">
              <a:rPr lang="pl-PL" smtClean="0"/>
              <a:pPr/>
              <a:t>18.12.2020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44F19-AF87-40C5-B27A-C184475E8E2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3D67-D4D3-4D5D-9BD2-7F3A50DE510D}" type="datetimeFigureOut">
              <a:rPr lang="pl-PL" smtClean="0"/>
              <a:pPr/>
              <a:t>18.12.2020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44F19-AF87-40C5-B27A-C184475E8E2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EB623D67-D4D3-4D5D-9BD2-7F3A50DE510D}" type="datetimeFigureOut">
              <a:rPr lang="pl-PL" smtClean="0"/>
              <a:pPr/>
              <a:t>18.12.2020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44F19-AF87-40C5-B27A-C184475E8E2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B623D67-D4D3-4D5D-9BD2-7F3A50DE510D}" type="datetimeFigureOut">
              <a:rPr lang="pl-PL" smtClean="0"/>
              <a:pPr/>
              <a:t>18.12.2020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9D344F19-AF87-40C5-B27A-C184475E8E26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1" name="Łącznik prostoliniow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oliniow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B623D67-D4D3-4D5D-9BD2-7F3A50DE510D}" type="datetimeFigureOut">
              <a:rPr lang="pl-PL" smtClean="0"/>
              <a:pPr/>
              <a:t>18.12.2020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D344F19-AF87-40C5-B27A-C184475E8E2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EB623D67-D4D3-4D5D-9BD2-7F3A50DE510D}" type="datetimeFigureOut">
              <a:rPr lang="pl-PL" smtClean="0"/>
              <a:pPr/>
              <a:t>18.12.2020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9D344F19-AF87-40C5-B27A-C184475E8E2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3D67-D4D3-4D5D-9BD2-7F3A50DE510D}" type="datetimeFigureOut">
              <a:rPr lang="pl-PL" smtClean="0"/>
              <a:pPr/>
              <a:t>18.12.2020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44F19-AF87-40C5-B27A-C184475E8E2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B623D67-D4D3-4D5D-9BD2-7F3A50DE510D}" type="datetimeFigureOut">
              <a:rPr lang="pl-PL" smtClean="0"/>
              <a:pPr/>
              <a:t>18.12.2020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D344F19-AF87-40C5-B27A-C184475E8E2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B623D67-D4D3-4D5D-9BD2-7F3A50DE510D}" type="datetimeFigureOut">
              <a:rPr lang="pl-PL" smtClean="0"/>
              <a:pPr/>
              <a:t>18.12.2020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9D344F19-AF87-40C5-B27A-C184475E8E2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B623D67-D4D3-4D5D-9BD2-7F3A50DE510D}" type="datetimeFigureOut">
              <a:rPr lang="pl-PL" smtClean="0"/>
              <a:pPr/>
              <a:t>18.12.2020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9D344F19-AF87-40C5-B27A-C184475E8E2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oliniow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oliniow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B623D67-D4D3-4D5D-9BD2-7F3A50DE510D}" type="datetimeFigureOut">
              <a:rPr lang="pl-PL" smtClean="0"/>
              <a:pPr/>
              <a:t>18.12.2020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9D344F19-AF87-40C5-B27A-C184475E8E2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oże Narodzenie dawniej i dziś - CKinfo.p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-99392"/>
            <a:ext cx="10436089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3059832" y="16737"/>
            <a:ext cx="547260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Święta</a:t>
            </a:r>
            <a:br>
              <a:rPr lang="pl-PL" sz="6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6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Bożego </a:t>
            </a:r>
            <a:br>
              <a:rPr lang="pl-PL" sz="6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6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Narodzenia</a:t>
            </a:r>
            <a:endParaRPr lang="pl-PL" sz="6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634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548680"/>
            <a:ext cx="8229600" cy="4525963"/>
          </a:xfrm>
        </p:spPr>
        <p:txBody>
          <a:bodyPr/>
          <a:lstStyle/>
          <a:p>
            <a:r>
              <a:rPr lang="pl-PL" dirty="0" smtClean="0">
                <a:solidFill>
                  <a:srgbClr val="002060"/>
                </a:solidFill>
              </a:rPr>
              <a:t>W Wigilię - warto </a:t>
            </a:r>
            <a:r>
              <a:rPr lang="pl-PL" dirty="0">
                <a:solidFill>
                  <a:srgbClr val="002060"/>
                </a:solidFill>
              </a:rPr>
              <a:t>zapewnić </a:t>
            </a:r>
            <a:r>
              <a:rPr lang="pl-PL" u="sng" dirty="0">
                <a:solidFill>
                  <a:srgbClr val="002060"/>
                </a:solidFill>
              </a:rPr>
              <a:t>dodatkowe nakrycie </a:t>
            </a:r>
            <a:r>
              <a:rPr lang="pl-PL" dirty="0">
                <a:solidFill>
                  <a:srgbClr val="002060"/>
                </a:solidFill>
              </a:rPr>
              <a:t>na stole – dla niespodziewanego gościa.</a:t>
            </a:r>
          </a:p>
          <a:p>
            <a:r>
              <a:rPr lang="pl-PL" dirty="0">
                <a:solidFill>
                  <a:srgbClr val="002060"/>
                </a:solidFill>
              </a:rPr>
              <a:t>Tradycją jest także </a:t>
            </a:r>
            <a:r>
              <a:rPr lang="pl-PL" u="sng" dirty="0">
                <a:solidFill>
                  <a:srgbClr val="002060"/>
                </a:solidFill>
              </a:rPr>
              <a:t>wspólne kolędowanie</a:t>
            </a:r>
            <a:r>
              <a:rPr lang="pl-PL" dirty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8194" name="Picture 2" descr="Kolędy - jakich najczęściej szukamy w internecie? Sprawdź listę  najpopularniejszych kolęd! I Dzieck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348764"/>
            <a:ext cx="4393332" cy="44004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233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000" b="1" dirty="0" smtClean="0">
                <a:solidFill>
                  <a:srgbClr val="FFFF00"/>
                </a:solidFill>
              </a:rPr>
              <a:t>Jakie kolędy znacie?</a:t>
            </a:r>
            <a:endParaRPr lang="pl-PL" sz="5000" b="1" dirty="0">
              <a:solidFill>
                <a:srgbClr val="FFFF00"/>
              </a:solidFill>
            </a:endParaRPr>
          </a:p>
        </p:txBody>
      </p:sp>
      <p:pic>
        <p:nvPicPr>
          <p:cNvPr id="9218" name="Picture 2" descr="Polskie Kolędy&quot; - koncert kolęd i pastorałek | Chełmski Dom Kultu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59988"/>
            <a:ext cx="5715000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279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324544" y="1994931"/>
            <a:ext cx="5626968" cy="1399032"/>
          </a:xfrm>
        </p:spPr>
        <p:txBody>
          <a:bodyPr>
            <a:noAutofit/>
          </a:bodyPr>
          <a:lstStyle/>
          <a:p>
            <a:r>
              <a:rPr lang="pl-PL" sz="4100" b="1" dirty="0" smtClean="0">
                <a:solidFill>
                  <a:schemeClr val="tx2">
                    <a:lumMod val="10000"/>
                  </a:schemeClr>
                </a:solidFill>
              </a:rPr>
              <a:t>Najpopularniejsze kolędy…</a:t>
            </a:r>
            <a:endParaRPr lang="pl-PL" sz="4100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0242" name="Picture 2" descr="Kolędy Polskie 2.36.0 (Android) - dobreprogram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142" y="-70074"/>
            <a:ext cx="4117858" cy="692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trzałka w prawo z wcięciem 3"/>
          <p:cNvSpPr/>
          <p:nvPr/>
        </p:nvSpPr>
        <p:spPr>
          <a:xfrm>
            <a:off x="819913" y="3861048"/>
            <a:ext cx="3096344" cy="86409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9206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15608" y="1205880"/>
            <a:ext cx="3528392" cy="5652120"/>
          </a:xfrm>
        </p:spPr>
        <p:txBody>
          <a:bodyPr/>
          <a:lstStyle/>
          <a:p>
            <a:r>
              <a:rPr lang="pl-PL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Kolędy śpiewamy po to, aby oddać cześć narodzonemu Jezusowi. </a:t>
            </a:r>
          </a:p>
          <a:p>
            <a:pPr marL="64008" indent="0">
              <a:buNone/>
            </a:pPr>
            <a:r>
              <a:rPr lang="pl-PL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Jest to także oznaka naszej wielkiej radości.</a:t>
            </a:r>
            <a:endParaRPr lang="pl-PL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Polskie kolędy na święta Bożego Narodzenia. Śpiewnik kolęd [Kolędy polskie,  góralskie, teksty] 25.12.2018 | Express Bydgosk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" y="1"/>
            <a:ext cx="5671029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955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778" y="372065"/>
            <a:ext cx="8640960" cy="4572000"/>
          </a:xfrm>
        </p:spPr>
        <p:txBody>
          <a:bodyPr>
            <a:noAutofit/>
          </a:bodyPr>
          <a:lstStyle/>
          <a:p>
            <a:pPr marL="64008" indent="0">
              <a:buNone/>
            </a:pPr>
            <a:r>
              <a:rPr lang="pl-PL" sz="3800" dirty="0" smtClean="0">
                <a:solidFill>
                  <a:srgbClr val="002060"/>
                </a:solidFill>
                <a:latin typeface="Segoe Script" panose="020B0504020000000003" pitchFamily="34" charset="0"/>
              </a:rPr>
              <a:t>Idę do stajenki,</a:t>
            </a:r>
          </a:p>
          <a:p>
            <a:pPr marL="64008" indent="0">
              <a:buNone/>
            </a:pPr>
            <a:r>
              <a:rPr lang="pl-PL" sz="3800" dirty="0" smtClean="0">
                <a:solidFill>
                  <a:srgbClr val="002060"/>
                </a:solidFill>
                <a:latin typeface="Segoe Script" panose="020B0504020000000003" pitchFamily="34" charset="0"/>
              </a:rPr>
              <a:t>Do Ciebie, Jezusie,</a:t>
            </a:r>
          </a:p>
          <a:p>
            <a:pPr marL="64008" indent="0">
              <a:buNone/>
            </a:pPr>
            <a:r>
              <a:rPr lang="pl-PL" sz="3800" dirty="0">
                <a:solidFill>
                  <a:srgbClr val="002060"/>
                </a:solidFill>
                <a:latin typeface="Segoe Script" panose="020B0504020000000003" pitchFamily="34" charset="0"/>
              </a:rPr>
              <a:t>n</a:t>
            </a:r>
            <a:r>
              <a:rPr lang="pl-PL" sz="3800" dirty="0" smtClean="0">
                <a:solidFill>
                  <a:srgbClr val="002060"/>
                </a:solidFill>
                <a:latin typeface="Segoe Script" panose="020B0504020000000003" pitchFamily="34" charset="0"/>
              </a:rPr>
              <a:t>iosę chlebka dwa bochenki,</a:t>
            </a:r>
          </a:p>
          <a:p>
            <a:pPr marL="64008" indent="0">
              <a:buNone/>
            </a:pPr>
            <a:r>
              <a:rPr lang="pl-PL" sz="3800" dirty="0" smtClean="0">
                <a:solidFill>
                  <a:srgbClr val="002060"/>
                </a:solidFill>
                <a:latin typeface="Segoe Script" panose="020B0504020000000003" pitchFamily="34" charset="0"/>
              </a:rPr>
              <a:t>Zbawicielu nasz – Chrystusie.</a:t>
            </a:r>
          </a:p>
          <a:p>
            <a:pPr marL="64008" indent="0">
              <a:buNone/>
            </a:pPr>
            <a:endParaRPr lang="pl-PL" sz="3800" dirty="0" smtClean="0">
              <a:solidFill>
                <a:srgbClr val="002060"/>
              </a:solidFill>
              <a:latin typeface="Segoe Script" panose="020B0504020000000003" pitchFamily="34" charset="0"/>
            </a:endParaRPr>
          </a:p>
          <a:p>
            <a:pPr marL="64008" indent="0">
              <a:buNone/>
            </a:pPr>
            <a:r>
              <a:rPr lang="pl-PL" sz="3800" dirty="0" smtClean="0">
                <a:solidFill>
                  <a:srgbClr val="002060"/>
                </a:solidFill>
                <a:latin typeface="Segoe Script" panose="020B0504020000000003" pitchFamily="34" charset="0"/>
              </a:rPr>
              <a:t>W szopce narodzony,</a:t>
            </a:r>
          </a:p>
          <a:p>
            <a:pPr marL="64008" indent="0">
              <a:buNone/>
            </a:pPr>
            <a:r>
              <a:rPr lang="pl-PL" sz="3800" dirty="0">
                <a:solidFill>
                  <a:srgbClr val="002060"/>
                </a:solidFill>
                <a:latin typeface="Segoe Script" panose="020B0504020000000003" pitchFamily="34" charset="0"/>
              </a:rPr>
              <a:t>z</a:t>
            </a:r>
            <a:r>
              <a:rPr lang="pl-PL" sz="3800" dirty="0" smtClean="0">
                <a:solidFill>
                  <a:srgbClr val="002060"/>
                </a:solidFill>
                <a:latin typeface="Segoe Script" panose="020B0504020000000003" pitchFamily="34" charset="0"/>
              </a:rPr>
              <a:t>wierzątkami otoczony-</a:t>
            </a:r>
          </a:p>
          <a:p>
            <a:pPr marL="64008" indent="0">
              <a:buNone/>
            </a:pPr>
            <a:r>
              <a:rPr lang="pl-PL" sz="3800" dirty="0">
                <a:solidFill>
                  <a:srgbClr val="002060"/>
                </a:solidFill>
                <a:latin typeface="Segoe Script" panose="020B0504020000000003" pitchFamily="34" charset="0"/>
              </a:rPr>
              <a:t>d</a:t>
            </a:r>
            <a:r>
              <a:rPr lang="pl-PL" sz="3800" dirty="0" smtClean="0">
                <a:solidFill>
                  <a:srgbClr val="002060"/>
                </a:solidFill>
                <a:latin typeface="Segoe Script" panose="020B0504020000000003" pitchFamily="34" charset="0"/>
              </a:rPr>
              <a:t>obrze, że z nami jesteś,</a:t>
            </a:r>
          </a:p>
          <a:p>
            <a:pPr marL="64008" indent="0">
              <a:buNone/>
            </a:pPr>
            <a:r>
              <a:rPr lang="pl-PL" sz="3800" dirty="0" smtClean="0">
                <a:solidFill>
                  <a:srgbClr val="002060"/>
                </a:solidFill>
                <a:latin typeface="Segoe Script" panose="020B0504020000000003" pitchFamily="34" charset="0"/>
              </a:rPr>
              <a:t>Jezu zrodzony!</a:t>
            </a:r>
            <a:endParaRPr lang="pl-PL" sz="3800" dirty="0">
              <a:solidFill>
                <a:srgbClr val="002060"/>
              </a:solidFill>
              <a:latin typeface="Segoe Script" panose="020B0504020000000003" pitchFamily="34" charset="0"/>
            </a:endParaRPr>
          </a:p>
        </p:txBody>
      </p:sp>
      <p:pic>
        <p:nvPicPr>
          <p:cNvPr id="12290" name="Picture 2" descr="Konkurs Kolęd Polskich i Pastorałek Hej kolęda, kolęda - Oświęcimskie  Centrum Kultu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921" y="3168972"/>
            <a:ext cx="2579437" cy="368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739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4572000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pl-PL" sz="3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Jedną z głównych tradycji świątecznych jest wspólne ubieranie choinki. </a:t>
            </a:r>
          </a:p>
          <a:p>
            <a:pPr marL="64008" indent="0">
              <a:buNone/>
            </a:pPr>
            <a:r>
              <a:rPr lang="pl-PL" sz="3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egoe Script" panose="020B0504020000000003" pitchFamily="34" charset="0"/>
              </a:rPr>
              <a:t>Choinkę dekorujemy najczęściej bombkami, łańcuchami, aniołkami, pierniczkami oraz światełkami.</a:t>
            </a:r>
            <a:endParaRPr lang="pl-PL" sz="3800" dirty="0">
              <a:solidFill>
                <a:schemeClr val="bg1">
                  <a:lumMod val="95000"/>
                  <a:lumOff val="5000"/>
                </a:schemeClr>
              </a:solidFill>
              <a:latin typeface="Segoe Script" panose="020B0504020000000003" pitchFamily="34" charset="0"/>
            </a:endParaRPr>
          </a:p>
        </p:txBody>
      </p:sp>
      <p:pic>
        <p:nvPicPr>
          <p:cNvPr id="13314" name="Picture 2" descr="Co piąty Polak spędzi święta bez choinki - Det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89040"/>
            <a:ext cx="4410681" cy="29373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965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404664"/>
            <a:ext cx="8229600" cy="4572000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pl-PL" sz="3800" dirty="0" smtClean="0">
                <a:solidFill>
                  <a:schemeClr val="accent4">
                    <a:lumMod val="75000"/>
                  </a:schemeClr>
                </a:solidFill>
                <a:latin typeface="Segoe Script" panose="020B0504020000000003" pitchFamily="34" charset="0"/>
              </a:rPr>
              <a:t>Dzieci bardzo cieszy fakt, że pod świąteczną choinką, znajdują wspaniałe prezenty. Często czekały na nie przez calutki, długi rok.</a:t>
            </a:r>
            <a:endParaRPr lang="pl-PL" sz="3800" dirty="0">
              <a:solidFill>
                <a:schemeClr val="accent4">
                  <a:lumMod val="75000"/>
                </a:schemeClr>
              </a:solidFill>
              <a:latin typeface="Segoe Script" panose="020B0504020000000003" pitchFamily="34" charset="0"/>
            </a:endParaRPr>
          </a:p>
        </p:txBody>
      </p:sp>
      <p:pic>
        <p:nvPicPr>
          <p:cNvPr id="14338" name="Picture 2" descr="Boże Narodzenie 2019 – jak ubrać choinkę na święta? | Viva.p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640" y="2926154"/>
            <a:ext cx="4949719" cy="392355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70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72000"/>
          </a:xfrm>
        </p:spPr>
        <p:txBody>
          <a:bodyPr/>
          <a:lstStyle/>
          <a:p>
            <a:pPr marL="64008" indent="0">
              <a:buNone/>
            </a:pPr>
            <a:r>
              <a:rPr lang="pl-PL" sz="6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Szukamy określeń,</a:t>
            </a:r>
          </a:p>
          <a:p>
            <a:pPr marL="64008" indent="0">
              <a:buNone/>
            </a:pPr>
            <a:r>
              <a:rPr lang="pl-PL" sz="6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Szukamy skojarzeń… </a:t>
            </a:r>
          </a:p>
          <a:p>
            <a:pPr marL="64008" indent="0">
              <a:buNone/>
            </a:pPr>
            <a:endParaRPr lang="pl-PL" dirty="0"/>
          </a:p>
        </p:txBody>
      </p:sp>
      <p:sp>
        <p:nvSpPr>
          <p:cNvPr id="4" name="Prostokąt zaokrąglony 3"/>
          <p:cNvSpPr/>
          <p:nvPr/>
        </p:nvSpPr>
        <p:spPr>
          <a:xfrm>
            <a:off x="683568" y="332656"/>
            <a:ext cx="8208912" cy="144016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977364" y="332656"/>
            <a:ext cx="81369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000" dirty="0" smtClean="0">
                <a:solidFill>
                  <a:schemeClr val="bg2">
                    <a:lumMod val="10000"/>
                  </a:schemeClr>
                </a:solidFill>
                <a:latin typeface="Segoe Script" panose="020B0504020000000003" pitchFamily="34" charset="0"/>
              </a:rPr>
              <a:t>Jaka może być CHOINKA?</a:t>
            </a:r>
            <a:endParaRPr lang="pl-PL" sz="5000" dirty="0">
              <a:solidFill>
                <a:schemeClr val="bg2">
                  <a:lumMod val="10000"/>
                </a:schemeClr>
              </a:solidFill>
              <a:latin typeface="Segoe Script" panose="020B0504020000000003" pitchFamily="34" charset="0"/>
            </a:endParaRPr>
          </a:p>
        </p:txBody>
      </p:sp>
      <p:pic>
        <p:nvPicPr>
          <p:cNvPr id="15362" name="Picture 2" descr="Jaki gatunek drzewka wybrać na choinkę świąteczną? - O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032" y="3866737"/>
            <a:ext cx="4273505" cy="29637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352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399032"/>
          </a:xfrm>
        </p:spPr>
        <p:txBody>
          <a:bodyPr/>
          <a:lstStyle/>
          <a:p>
            <a:r>
              <a:rPr lang="pl-PL" b="1" dirty="0" smtClean="0"/>
              <a:t>Jaka jest Wasza choinka?</a:t>
            </a:r>
            <a:br>
              <a:rPr lang="pl-PL" b="1" dirty="0" smtClean="0"/>
            </a:br>
            <a:r>
              <a:rPr lang="pl-PL" b="1" dirty="0" smtClean="0"/>
              <a:t>Wybierz odpowiedź.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844824"/>
            <a:ext cx="8229600" cy="4572000"/>
          </a:xfrm>
        </p:spPr>
        <p:txBody>
          <a:bodyPr/>
          <a:lstStyle/>
          <a:p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Żywa czy sztuczna?</a:t>
            </a:r>
          </a:p>
          <a:p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Wysoka czy niska?</a:t>
            </a:r>
          </a:p>
          <a:p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Gruba czy cienka?</a:t>
            </a:r>
          </a:p>
          <a:p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Ubrana czy nieubrana?</a:t>
            </a:r>
          </a:p>
          <a:p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Ze światełkami czy bez światełek?</a:t>
            </a:r>
          </a:p>
          <a:p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Jednokolorowa czy wielokolorowa?</a:t>
            </a:r>
          </a:p>
          <a:p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Ze śniegiem czy z bombkami?</a:t>
            </a:r>
          </a:p>
          <a:p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W domu czy na dworze?</a:t>
            </a:r>
            <a:endParaRPr lang="pl-PL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6386" name="Picture 2" descr="Biała choinka? Zobacz jak modnie ubrać ją na biało! • blog Deko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764704"/>
            <a:ext cx="2667733" cy="422872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581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3140968"/>
            <a:ext cx="8820472" cy="4572000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pl-PL" sz="4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egoe Script" panose="020B0504020000000003" pitchFamily="34" charset="0"/>
              </a:rPr>
              <a:t>Tradycja mówi, że do wigilijnej wieczerzy siadamy dopiero wtedy, </a:t>
            </a:r>
            <a:r>
              <a:rPr lang="pl-PL" sz="4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gdy na niebie pojawi się pierwsza gwiazda. </a:t>
            </a:r>
          </a:p>
        </p:txBody>
      </p:sp>
      <p:pic>
        <p:nvPicPr>
          <p:cNvPr id="17410" name="Picture 2" descr="Dekoracje: Gwiazda Betlejemska do sali przedszkola, szkoły do druk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-33807"/>
            <a:ext cx="5429399" cy="2262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494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404664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4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egoe Script" panose="020B0504020000000003" pitchFamily="34" charset="0"/>
              </a:rPr>
              <a:t>Boże Narodzenie inaczej nazywane jest </a:t>
            </a:r>
            <a:r>
              <a:rPr lang="pl-PL" sz="4000" b="1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Narodzeniem Pańskim.</a:t>
            </a:r>
          </a:p>
          <a:p>
            <a:pPr marL="0" indent="0">
              <a:buNone/>
            </a:pPr>
            <a:endParaRPr lang="pl-PL" sz="4000" dirty="0" smtClean="0">
              <a:latin typeface="Segoe Script" panose="020B0504020000000003" pitchFamily="34" charset="0"/>
            </a:endParaRPr>
          </a:p>
        </p:txBody>
      </p:sp>
      <p:pic>
        <p:nvPicPr>
          <p:cNvPr id="2050" name="Picture 2" descr="BOŻE NARODZENIE – Diecezja Bydgos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564904"/>
            <a:ext cx="6120680" cy="38971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117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10389" y="116632"/>
            <a:ext cx="8229600" cy="1399032"/>
          </a:xfrm>
        </p:spPr>
        <p:txBody>
          <a:bodyPr/>
          <a:lstStyle/>
          <a:p>
            <a:r>
              <a:rPr lang="pl-PL" b="1" dirty="0" smtClean="0">
                <a:solidFill>
                  <a:srgbClr val="FFC000"/>
                </a:solidFill>
              </a:rPr>
              <a:t>Pierwsza gwiazdka w Wigilię:</a:t>
            </a:r>
            <a:endParaRPr lang="pl-PL" b="1" dirty="0">
              <a:solidFill>
                <a:srgbClr val="FFC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268760"/>
            <a:ext cx="8229600" cy="4572000"/>
          </a:xfrm>
        </p:spPr>
        <p:txBody>
          <a:bodyPr/>
          <a:lstStyle/>
          <a:p>
            <a:pPr marL="64008" indent="0">
              <a:buNone/>
            </a:pPr>
            <a:r>
              <a:rPr lang="pl-PL" sz="4000" dirty="0">
                <a:solidFill>
                  <a:schemeClr val="bg1">
                    <a:lumMod val="95000"/>
                    <a:lumOff val="5000"/>
                  </a:schemeClr>
                </a:solidFill>
                <a:latin typeface="Segoe Script" panose="020B0504020000000003" pitchFamily="34" charset="0"/>
              </a:rPr>
              <a:t>Jest ona symbolem tego, że dawno temu Gwiazda Betlejemska wskazała Trzem Królom drogę do Jezusa.</a:t>
            </a:r>
          </a:p>
          <a:p>
            <a:pPr marL="64008" indent="0">
              <a:buNone/>
            </a:pPr>
            <a:endParaRPr lang="pl-PL" dirty="0"/>
          </a:p>
        </p:txBody>
      </p:sp>
      <p:pic>
        <p:nvPicPr>
          <p:cNvPr id="18434" name="Picture 2" descr="Boże Narodzenie Gwiazda Happy - Darmowe zdjęcie na Pixa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617640"/>
            <a:ext cx="4875776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1651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C000"/>
                </a:solidFill>
              </a:rPr>
              <a:t>Dopasuj do siebie wyrazy:</a:t>
            </a:r>
            <a:endParaRPr lang="pl-PL" b="1" dirty="0">
              <a:solidFill>
                <a:srgbClr val="FFC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4572000"/>
          </a:xfrm>
        </p:spPr>
        <p:txBody>
          <a:bodyPr/>
          <a:lstStyle/>
          <a:p>
            <a:pPr marL="64008" indent="0">
              <a:buNone/>
            </a:pPr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GWIAZDA                                NARODZENIE</a:t>
            </a:r>
          </a:p>
          <a:p>
            <a:pPr marL="64008" indent="0">
              <a:buNone/>
            </a:pPr>
            <a:endParaRPr lang="pl-PL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4008" indent="0">
              <a:buNone/>
            </a:pPr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BOŻE                                         STÓŁ</a:t>
            </a:r>
          </a:p>
          <a:p>
            <a:pPr marL="64008" indent="0">
              <a:buNone/>
            </a:pPr>
            <a:endParaRPr lang="pl-PL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4008" indent="0">
              <a:buNone/>
            </a:pPr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WIGILIJNY                                BETLEJEMSKA</a:t>
            </a:r>
            <a:endParaRPr lang="pl-PL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trzałka zawracania 3"/>
          <p:cNvSpPr/>
          <p:nvPr/>
        </p:nvSpPr>
        <p:spPr>
          <a:xfrm>
            <a:off x="395536" y="5647750"/>
            <a:ext cx="4104456" cy="805586"/>
          </a:xfrm>
          <a:prstGeom prst="utur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5" name="Strzałka w prawo 4"/>
          <p:cNvSpPr/>
          <p:nvPr/>
        </p:nvSpPr>
        <p:spPr>
          <a:xfrm>
            <a:off x="5220072" y="5445224"/>
            <a:ext cx="2592288" cy="805586"/>
          </a:xfrm>
          <a:prstGeom prst="rightArrow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52905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221088"/>
            <a:ext cx="8229600" cy="1399032"/>
          </a:xfrm>
        </p:spPr>
        <p:txBody>
          <a:bodyPr>
            <a:noAutofit/>
          </a:bodyPr>
          <a:lstStyle/>
          <a:p>
            <a:pPr algn="ctr"/>
            <a:r>
              <a:rPr lang="pl-PL" sz="8800" b="1" dirty="0" smtClean="0">
                <a:solidFill>
                  <a:srgbClr val="FFFF00"/>
                </a:solidFill>
              </a:rPr>
              <a:t>QUIZ:</a:t>
            </a:r>
            <a:br>
              <a:rPr lang="pl-PL" sz="8800" b="1" dirty="0" smtClean="0">
                <a:solidFill>
                  <a:srgbClr val="FFFF00"/>
                </a:solidFill>
              </a:rPr>
            </a:br>
            <a:r>
              <a:rPr lang="pl-PL" sz="8800" b="1" dirty="0">
                <a:solidFill>
                  <a:srgbClr val="FFFF00"/>
                </a:solidFill>
              </a:rPr>
              <a:t/>
            </a:r>
            <a:br>
              <a:rPr lang="pl-PL" sz="8800" b="1" dirty="0">
                <a:solidFill>
                  <a:srgbClr val="FFFF00"/>
                </a:solidFill>
              </a:rPr>
            </a:br>
            <a:r>
              <a:rPr lang="pl-PL" sz="8800" b="1" dirty="0" smtClean="0">
                <a:solidFill>
                  <a:schemeClr val="bg2">
                    <a:lumMod val="50000"/>
                  </a:schemeClr>
                </a:solidFill>
              </a:rPr>
              <a:t>Sprawdźcie swoją wiedzę. </a:t>
            </a:r>
            <a:r>
              <a:rPr lang="pl-PL" sz="8800" b="1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</a:t>
            </a:r>
            <a:r>
              <a:rPr lang="pl-PL" sz="8800" b="1" dirty="0" smtClean="0">
                <a:solidFill>
                  <a:srgbClr val="FFFF00"/>
                </a:solidFill>
              </a:rPr>
              <a:t/>
            </a:r>
            <a:br>
              <a:rPr lang="pl-PL" sz="8800" b="1" dirty="0" smtClean="0">
                <a:solidFill>
                  <a:srgbClr val="FFFF00"/>
                </a:solidFill>
              </a:rPr>
            </a:br>
            <a:r>
              <a:rPr lang="pl-PL" sz="8800" b="1" dirty="0">
                <a:solidFill>
                  <a:srgbClr val="FFFF00"/>
                </a:solidFill>
              </a:rPr>
              <a:t/>
            </a:r>
            <a:br>
              <a:rPr lang="pl-PL" sz="8800" b="1" dirty="0">
                <a:solidFill>
                  <a:srgbClr val="FFFF00"/>
                </a:solidFill>
              </a:rPr>
            </a:br>
            <a:endParaRPr lang="pl-PL" sz="8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4496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4572000"/>
          </a:xfrm>
        </p:spPr>
        <p:txBody>
          <a:bodyPr/>
          <a:lstStyle/>
          <a:p>
            <a:pPr marL="64008" indent="0">
              <a:buNone/>
            </a:pPr>
            <a:r>
              <a:rPr lang="pl-PL" sz="5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  <a:r>
              <a:rPr lang="pl-PL" sz="5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. Jakie imiona mają Trzej Królowie?</a:t>
            </a:r>
          </a:p>
          <a:p>
            <a:endParaRPr lang="pl-PL" dirty="0"/>
          </a:p>
        </p:txBody>
      </p:sp>
      <p:pic>
        <p:nvPicPr>
          <p:cNvPr id="19458" name="Picture 2" descr="trzej królowie | Astro Arena - Mobilne planetarium, przenośne planetarium  Kalis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32671"/>
            <a:ext cx="6912768" cy="460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1713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764704"/>
            <a:ext cx="8229600" cy="4572000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pl-PL" sz="5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2. Wigilia jest:</a:t>
            </a:r>
          </a:p>
          <a:p>
            <a:pPr marL="64008" indent="0">
              <a:buNone/>
            </a:pPr>
            <a:endParaRPr lang="pl-PL" sz="5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578358" indent="-514350">
              <a:buAutoNum type="alphaLcParenR"/>
            </a:pPr>
            <a:r>
              <a:rPr lang="pl-PL" sz="5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25 grudnia</a:t>
            </a:r>
          </a:p>
          <a:p>
            <a:pPr marL="578358" indent="-514350">
              <a:buAutoNum type="alphaLcParenR"/>
            </a:pPr>
            <a:r>
              <a:rPr lang="pl-PL" sz="5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24 grudnia</a:t>
            </a:r>
          </a:p>
          <a:p>
            <a:pPr marL="578358" indent="-514350">
              <a:buAutoNum type="alphaLcParenR"/>
            </a:pPr>
            <a:r>
              <a:rPr lang="pl-PL" sz="5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30 grudnia</a:t>
            </a:r>
            <a:endParaRPr lang="pl-PL" sz="5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8244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332656"/>
            <a:ext cx="8229600" cy="4572000"/>
          </a:xfrm>
        </p:spPr>
        <p:txBody>
          <a:bodyPr>
            <a:normAutofit fontScale="92500" lnSpcReduction="10000"/>
          </a:bodyPr>
          <a:lstStyle/>
          <a:p>
            <a:pPr marL="64008" indent="0">
              <a:buNone/>
            </a:pPr>
            <a:r>
              <a:rPr lang="pl-PL" sz="5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3. Podczas wigilijnej wieczerzy dzielimy się:</a:t>
            </a:r>
          </a:p>
          <a:p>
            <a:pPr marL="64008" indent="0">
              <a:buNone/>
            </a:pPr>
            <a:endParaRPr lang="pl-PL" sz="5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578358" indent="-514350">
              <a:buAutoNum type="alphaLcParenR"/>
            </a:pPr>
            <a:r>
              <a:rPr lang="pl-PL" sz="5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opłatkiem,</a:t>
            </a:r>
          </a:p>
          <a:p>
            <a:pPr marL="578358" indent="-514350">
              <a:buAutoNum type="alphaLcParenR"/>
            </a:pPr>
            <a:r>
              <a:rPr lang="pl-PL" sz="5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j</a:t>
            </a:r>
            <a:r>
              <a:rPr lang="pl-PL" sz="5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ajkiem,</a:t>
            </a:r>
          </a:p>
          <a:p>
            <a:pPr marL="578358" indent="-514350">
              <a:buAutoNum type="alphaLcParenR"/>
            </a:pPr>
            <a:r>
              <a:rPr lang="pl-PL" sz="5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pieniędzmi</a:t>
            </a:r>
          </a:p>
          <a:p>
            <a:pPr marL="578358" indent="-514350">
              <a:buAutoNum type="alphaLcParenR"/>
            </a:pPr>
            <a:endParaRPr lang="pl-PL" dirty="0"/>
          </a:p>
        </p:txBody>
      </p:sp>
      <p:pic>
        <p:nvPicPr>
          <p:cNvPr id="21506" name="Picture 2" descr="Dzielenie się opłatkiem - wyłącznie polska tradycja - wiadomosci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150549"/>
            <a:ext cx="4022214" cy="261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Ile kalorii ma jajko?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787" y="1669252"/>
            <a:ext cx="3724703" cy="248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1536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620688"/>
            <a:ext cx="8229600" cy="4572000"/>
          </a:xfrm>
        </p:spPr>
        <p:txBody>
          <a:bodyPr>
            <a:noAutofit/>
          </a:bodyPr>
          <a:lstStyle/>
          <a:p>
            <a:pPr marL="64008" indent="0">
              <a:buNone/>
            </a:pPr>
            <a:r>
              <a:rPr lang="pl-PL" sz="5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4. Boże Narodzenie, inaczej nazywamy:</a:t>
            </a:r>
          </a:p>
          <a:p>
            <a:pPr marL="64008" indent="0">
              <a:buNone/>
            </a:pPr>
            <a:endParaRPr lang="pl-PL" sz="5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578358" indent="-514350">
              <a:buAutoNum type="alphaLcParenR"/>
            </a:pPr>
            <a:r>
              <a:rPr lang="pl-PL" sz="5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Zwiastowaniem,</a:t>
            </a:r>
          </a:p>
          <a:p>
            <a:pPr marL="578358" indent="-514350">
              <a:buAutoNum type="alphaLcParenR"/>
            </a:pPr>
            <a:r>
              <a:rPr lang="pl-PL" sz="5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Narodzeniem Pańskim,</a:t>
            </a:r>
          </a:p>
          <a:p>
            <a:pPr marL="578358" indent="-514350">
              <a:buAutoNum type="alphaLcParenR"/>
            </a:pPr>
            <a:r>
              <a:rPr lang="pl-PL" sz="5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Narodzeniem Człowieka</a:t>
            </a:r>
            <a:endParaRPr lang="pl-PL" sz="5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945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4572000"/>
          </a:xfrm>
        </p:spPr>
        <p:txBody>
          <a:bodyPr>
            <a:noAutofit/>
          </a:bodyPr>
          <a:lstStyle/>
          <a:p>
            <a:pPr marL="64008" indent="0">
              <a:buNone/>
            </a:pPr>
            <a:r>
              <a:rPr lang="pl-PL" sz="4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5. Z okazji świąt Bożego Narodzenia:</a:t>
            </a:r>
          </a:p>
          <a:p>
            <a:pPr marL="64008" indent="0">
              <a:buNone/>
            </a:pPr>
            <a:endParaRPr lang="pl-PL" sz="4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64008" indent="0">
              <a:buNone/>
            </a:pPr>
            <a:r>
              <a:rPr lang="pl-PL" sz="4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a) święcimy koszyk z pokarmem,</a:t>
            </a:r>
          </a:p>
          <a:p>
            <a:pPr marL="64008" indent="0">
              <a:buNone/>
            </a:pPr>
            <a:r>
              <a:rPr lang="pl-PL" sz="4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b) Wysyłamy pocztówki z wakacji,</a:t>
            </a:r>
          </a:p>
          <a:p>
            <a:pPr marL="64008" indent="0">
              <a:buNone/>
            </a:pPr>
            <a:r>
              <a:rPr lang="pl-PL" sz="4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c) składamy sobie życzenia</a:t>
            </a:r>
          </a:p>
        </p:txBody>
      </p:sp>
    </p:spTree>
    <p:extLst>
      <p:ext uri="{BB962C8B-B14F-4D97-AF65-F5344CB8AC3E}">
        <p14:creationId xmlns:p14="http://schemas.microsoft.com/office/powerpoint/2010/main" val="42789157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72000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pl-PL" sz="5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6. Jakie dary przynieśli Jezusowi królowie?</a:t>
            </a:r>
            <a:endParaRPr lang="pl-PL" sz="5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482" name="Picture 2" descr="Trzech Króli Na Boże Narodzenie | Premium Wek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132857"/>
            <a:ext cx="4725144" cy="4725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418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381025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pl-PL" sz="4500" b="1" dirty="0">
                <a:solidFill>
                  <a:schemeClr val="bg1">
                    <a:lumMod val="95000"/>
                    <a:lumOff val="5000"/>
                  </a:schemeClr>
                </a:solidFill>
                <a:latin typeface="Segoe Script" panose="020B0504020000000003" pitchFamily="34" charset="0"/>
              </a:rPr>
              <a:t>Jest to święto, które przypomina wierzącym </a:t>
            </a:r>
            <a:endParaRPr lang="pl-PL" sz="4500" b="1" dirty="0" smtClean="0">
              <a:solidFill>
                <a:schemeClr val="bg1">
                  <a:lumMod val="95000"/>
                  <a:lumOff val="5000"/>
                </a:schemeClr>
              </a:solidFill>
              <a:latin typeface="Segoe Script" panose="020B0504020000000003" pitchFamily="34" charset="0"/>
            </a:endParaRPr>
          </a:p>
          <a:p>
            <a:pPr marL="0" indent="0" algn="ctr">
              <a:buNone/>
            </a:pPr>
            <a:r>
              <a:rPr lang="pl-PL" sz="45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egoe Script" panose="020B0504020000000003" pitchFamily="34" charset="0"/>
              </a:rPr>
              <a:t>o </a:t>
            </a:r>
            <a:r>
              <a:rPr lang="pl-PL" sz="4500" b="1" dirty="0">
                <a:solidFill>
                  <a:schemeClr val="bg1">
                    <a:lumMod val="95000"/>
                    <a:lumOff val="5000"/>
                  </a:schemeClr>
                </a:solidFill>
                <a:latin typeface="Segoe Script" panose="020B0504020000000003" pitchFamily="34" charset="0"/>
              </a:rPr>
              <a:t>narodzinach Jezusa.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3074" name="Picture 2" descr="Święta Bożego Narodzenia w Wietnamie ... | Życie i podróż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888" y="2644007"/>
            <a:ext cx="5331126" cy="419559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514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zaokrąglony 3"/>
          <p:cNvSpPr/>
          <p:nvPr/>
        </p:nvSpPr>
        <p:spPr>
          <a:xfrm>
            <a:off x="467544" y="404664"/>
            <a:ext cx="7992888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827584" y="355012"/>
            <a:ext cx="74888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solidFill>
                  <a:srgbClr val="FFFF00"/>
                </a:solidFill>
              </a:rPr>
              <a:t>Czy wiecie, jakie są tradycje związane z Bożym Narodzeniem?</a:t>
            </a:r>
            <a:endParaRPr lang="pl-PL" sz="4000" b="1" dirty="0">
              <a:solidFill>
                <a:srgbClr val="FFFF00"/>
              </a:solidFill>
            </a:endParaRPr>
          </a:p>
        </p:txBody>
      </p:sp>
      <p:pic>
        <p:nvPicPr>
          <p:cNvPr id="4098" name="Picture 2" descr="Jak się ubrać na Boże Narodzenie? Zasady świątecznego ubioru | Blog Quiosqu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82594"/>
            <a:ext cx="4876800" cy="32527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zaokrąglony 1"/>
          <p:cNvSpPr/>
          <p:nvPr/>
        </p:nvSpPr>
        <p:spPr>
          <a:xfrm>
            <a:off x="5200328" y="2852936"/>
            <a:ext cx="3476128" cy="310255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5232617" y="3434719"/>
            <a:ext cx="36201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dirty="0" smtClean="0">
                <a:latin typeface="Segoe Script" panose="020B0504020000000003" pitchFamily="34" charset="0"/>
              </a:rPr>
              <a:t>Burza mózgów</a:t>
            </a:r>
            <a:endParaRPr lang="pl-PL" sz="6000" dirty="0"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623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8531"/>
            <a:ext cx="8229600" cy="1399032"/>
          </a:xfrm>
        </p:spPr>
        <p:txBody>
          <a:bodyPr/>
          <a:lstStyle/>
          <a:p>
            <a:r>
              <a:rPr lang="pl-PL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ŚWIĄTECZNE TRADYCJE:</a:t>
            </a:r>
            <a:endParaRPr lang="pl-PL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180901"/>
            <a:ext cx="8686800" cy="5429200"/>
          </a:xfrm>
        </p:spPr>
        <p:txBody>
          <a:bodyPr/>
          <a:lstStyle/>
          <a:p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W Wigilijny wieczór pod obrus kładziemy </a:t>
            </a:r>
            <a:r>
              <a:rPr lang="pl-PL" u="sng" dirty="0" smtClean="0">
                <a:solidFill>
                  <a:schemeClr val="bg2">
                    <a:lumMod val="25000"/>
                  </a:schemeClr>
                </a:solidFill>
              </a:rPr>
              <a:t>sianko.</a:t>
            </a:r>
          </a:p>
          <a:p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Na stole, podczas wieczerzy, w Wigilię, powinno znaleźć się </a:t>
            </a:r>
            <a:r>
              <a:rPr lang="pl-PL" u="sng" dirty="0" smtClean="0">
                <a:solidFill>
                  <a:schemeClr val="bg2">
                    <a:lumMod val="25000"/>
                  </a:schemeClr>
                </a:solidFill>
              </a:rPr>
              <a:t>12 potraw.</a:t>
            </a:r>
          </a:p>
        </p:txBody>
      </p:sp>
      <p:pic>
        <p:nvPicPr>
          <p:cNvPr id="5122" name="Picture 2" descr="Wigilia w Polsce - tekst poziom zaawansowania A2 | Szkoła Języka Polskiego  Polish Worl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6992"/>
            <a:ext cx="4876800" cy="32480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TÓŁ WIGILIJNY [DEKORACJE, ZDJĘCIA]. JAK ZŁOŻYĆ SERWETKI NA WIGILIJNYM  STOLE [FILM] - Expressilustrowany.p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380" y="3501008"/>
            <a:ext cx="4299619" cy="31034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517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Czy wiesz, że… </a:t>
            </a:r>
            <a:endParaRPr lang="pl-PL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198884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4500" dirty="0" smtClean="0">
                <a:solidFill>
                  <a:schemeClr val="bg2">
                    <a:lumMod val="25000"/>
                  </a:schemeClr>
                </a:solidFill>
                <a:latin typeface="Segoe Script" panose="020B0504020000000003" pitchFamily="34" charset="0"/>
              </a:rPr>
              <a:t>Liczba dań </a:t>
            </a:r>
            <a:r>
              <a:rPr lang="pl-PL" sz="4500" dirty="0">
                <a:solidFill>
                  <a:schemeClr val="bg2">
                    <a:lumMod val="25000"/>
                  </a:schemeClr>
                </a:solidFill>
                <a:latin typeface="Segoe Script" panose="020B0504020000000003" pitchFamily="34" charset="0"/>
              </a:rPr>
              <a:t>wigilijnych </a:t>
            </a:r>
            <a:r>
              <a:rPr lang="pl-PL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pochodzi </a:t>
            </a:r>
            <a:r>
              <a:rPr lang="pl-PL" sz="4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od </a:t>
            </a:r>
            <a:r>
              <a:rPr lang="pl-PL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12 apostołów</a:t>
            </a:r>
            <a:r>
              <a:rPr lang="pl-PL" sz="4500" dirty="0">
                <a:solidFill>
                  <a:srgbClr val="FF0000"/>
                </a:solidFill>
                <a:latin typeface="Segoe Script" panose="020B0504020000000003" pitchFamily="34" charset="0"/>
              </a:rPr>
              <a:t>, </a:t>
            </a:r>
            <a:r>
              <a:rPr lang="pl-PL" sz="4500" dirty="0">
                <a:solidFill>
                  <a:schemeClr val="bg2">
                    <a:lumMod val="25000"/>
                  </a:schemeClr>
                </a:solidFill>
                <a:latin typeface="Segoe Script" panose="020B0504020000000003" pitchFamily="34" charset="0"/>
              </a:rPr>
              <a:t>wśród których swój ostatni posiłek spożył Jezus Chrystus.</a:t>
            </a:r>
          </a:p>
        </p:txBody>
      </p:sp>
    </p:spTree>
    <p:extLst>
      <p:ext uri="{BB962C8B-B14F-4D97-AF65-F5344CB8AC3E}">
        <p14:creationId xmlns:p14="http://schemas.microsoft.com/office/powerpoint/2010/main" val="3421600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836712"/>
            <a:ext cx="8229600" cy="1143000"/>
          </a:xfrm>
        </p:spPr>
        <p:txBody>
          <a:bodyPr>
            <a:noAutofit/>
          </a:bodyPr>
          <a:lstStyle/>
          <a:p>
            <a:r>
              <a:rPr lang="pl-PL" sz="6000" dirty="0" smtClean="0">
                <a:latin typeface="+mn-lt"/>
              </a:rPr>
              <a:t>Wymień znane Ci potrawy wigilijne.</a:t>
            </a:r>
            <a:endParaRPr lang="pl-PL" sz="6000" dirty="0">
              <a:latin typeface="+mn-lt"/>
            </a:endParaRPr>
          </a:p>
        </p:txBody>
      </p:sp>
      <p:sp>
        <p:nvSpPr>
          <p:cNvPr id="4" name="Objaśnienie w chmurce 3"/>
          <p:cNvSpPr/>
          <p:nvPr/>
        </p:nvSpPr>
        <p:spPr>
          <a:xfrm>
            <a:off x="0" y="2348880"/>
            <a:ext cx="2880320" cy="2016224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146" name="Picture 2" descr="Eksperci są zgodni: Polskie jedzenie na Święta Bożego Narodzenia  najzdrowsze na świecie!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159" y="2780928"/>
            <a:ext cx="5942078" cy="3789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854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399032"/>
          </a:xfrm>
        </p:spPr>
        <p:txBody>
          <a:bodyPr>
            <a:normAutofit/>
          </a:bodyPr>
          <a:lstStyle/>
          <a:p>
            <a:r>
              <a:rPr lang="pl-PL" sz="56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potraw wigilijnych:</a:t>
            </a:r>
            <a:endParaRPr lang="pl-PL" sz="5600" b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412776"/>
            <a:ext cx="8640960" cy="5445224"/>
          </a:xfrm>
        </p:spPr>
        <p:txBody>
          <a:bodyPr>
            <a:normAutofit fontScale="77500" lnSpcReduction="20000"/>
          </a:bodyPr>
          <a:lstStyle/>
          <a:p>
            <a:r>
              <a:rPr lang="pl-PL" sz="3200" b="1" dirty="0">
                <a:solidFill>
                  <a:schemeClr val="bg2">
                    <a:lumMod val="10000"/>
                  </a:schemeClr>
                </a:solidFill>
              </a:rPr>
              <a:t>Barszcz</a:t>
            </a:r>
          </a:p>
          <a:p>
            <a:r>
              <a:rPr lang="pl-PL" sz="3200" b="1" dirty="0">
                <a:solidFill>
                  <a:schemeClr val="bg2">
                    <a:lumMod val="10000"/>
                  </a:schemeClr>
                </a:solidFill>
              </a:rPr>
              <a:t>Karp</a:t>
            </a:r>
          </a:p>
          <a:p>
            <a:r>
              <a:rPr lang="pl-PL" sz="3200" b="1" dirty="0">
                <a:solidFill>
                  <a:schemeClr val="bg2">
                    <a:lumMod val="10000"/>
                  </a:schemeClr>
                </a:solidFill>
              </a:rPr>
              <a:t>Pierogi (najczęściej ruskie lub z kapustą i grzybami)</a:t>
            </a:r>
          </a:p>
          <a:p>
            <a:r>
              <a:rPr lang="pl-PL" sz="3200" b="1" dirty="0">
                <a:solidFill>
                  <a:schemeClr val="bg2">
                    <a:lumMod val="10000"/>
                  </a:schemeClr>
                </a:solidFill>
              </a:rPr>
              <a:t>Śledzie</a:t>
            </a:r>
          </a:p>
          <a:p>
            <a:r>
              <a:rPr lang="pl-PL" sz="3200" b="1" dirty="0">
                <a:solidFill>
                  <a:schemeClr val="bg2">
                    <a:lumMod val="10000"/>
                  </a:schemeClr>
                </a:solidFill>
              </a:rPr>
              <a:t>Grzybowa (lub kompot z suszu)</a:t>
            </a:r>
          </a:p>
          <a:p>
            <a:r>
              <a:rPr lang="pl-PL" sz="3200" b="1" dirty="0">
                <a:solidFill>
                  <a:schemeClr val="bg2">
                    <a:lumMod val="10000"/>
                  </a:schemeClr>
                </a:solidFill>
              </a:rPr>
              <a:t>Ryba po grecku</a:t>
            </a:r>
          </a:p>
          <a:p>
            <a:r>
              <a:rPr lang="pl-PL" sz="3200" b="1" dirty="0">
                <a:solidFill>
                  <a:schemeClr val="bg2">
                    <a:lumMod val="10000"/>
                  </a:schemeClr>
                </a:solidFill>
              </a:rPr>
              <a:t>Sałatka ziemniaczana (jarzynowa lub śledziowa)</a:t>
            </a:r>
          </a:p>
          <a:p>
            <a:r>
              <a:rPr lang="pl-PL" sz="3200" b="1" dirty="0">
                <a:solidFill>
                  <a:schemeClr val="bg2">
                    <a:lumMod val="10000"/>
                  </a:schemeClr>
                </a:solidFill>
              </a:rPr>
              <a:t>Kutia</a:t>
            </a:r>
          </a:p>
          <a:p>
            <a:r>
              <a:rPr lang="pl-PL" sz="3200" b="1" dirty="0">
                <a:solidFill>
                  <a:schemeClr val="bg2">
                    <a:lumMod val="10000"/>
                  </a:schemeClr>
                </a:solidFill>
              </a:rPr>
              <a:t>Kapusta z grochem</a:t>
            </a:r>
          </a:p>
          <a:p>
            <a:r>
              <a:rPr lang="pl-PL" sz="3200" b="1" dirty="0">
                <a:solidFill>
                  <a:schemeClr val="bg2">
                    <a:lumMod val="10000"/>
                  </a:schemeClr>
                </a:solidFill>
              </a:rPr>
              <a:t>Paszteciki z grzybami</a:t>
            </a:r>
          </a:p>
          <a:p>
            <a:r>
              <a:rPr lang="pl-PL" sz="3200" b="1" dirty="0">
                <a:solidFill>
                  <a:schemeClr val="bg2">
                    <a:lumMod val="10000"/>
                  </a:schemeClr>
                </a:solidFill>
              </a:rPr>
              <a:t>Krokiety</a:t>
            </a:r>
          </a:p>
          <a:p>
            <a:r>
              <a:rPr lang="pl-PL" sz="3200" b="1" dirty="0">
                <a:solidFill>
                  <a:schemeClr val="bg2">
                    <a:lumMod val="10000"/>
                  </a:schemeClr>
                </a:solidFill>
              </a:rPr>
              <a:t>Makowiec</a:t>
            </a:r>
          </a:p>
          <a:p>
            <a:pPr marL="64008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13184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88640"/>
            <a:ext cx="8229600" cy="4572000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pl-PL" sz="4400" dirty="0" smtClean="0">
                <a:solidFill>
                  <a:schemeClr val="bg2">
                    <a:lumMod val="10000"/>
                  </a:schemeClr>
                </a:solidFill>
                <a:latin typeface="Segoe Script" panose="020B0504020000000003" pitchFamily="34" charset="0"/>
              </a:rPr>
              <a:t>Zgodnie z tradycją, na wigilijnym stole nie powinno pojawiać się mięso. </a:t>
            </a:r>
            <a:r>
              <a:rPr lang="pl-PL" sz="4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Dominują więc dania rybne</a:t>
            </a:r>
            <a:r>
              <a:rPr lang="pl-PL" sz="4400" dirty="0" smtClean="0">
                <a:solidFill>
                  <a:schemeClr val="bg2">
                    <a:lumMod val="10000"/>
                  </a:schemeClr>
                </a:solidFill>
                <a:latin typeface="Segoe Script" panose="020B0504020000000003" pitchFamily="34" charset="0"/>
              </a:rPr>
              <a:t>.</a:t>
            </a:r>
            <a:endParaRPr lang="pl-PL" sz="4400" dirty="0">
              <a:solidFill>
                <a:schemeClr val="bg2">
                  <a:lumMod val="10000"/>
                </a:schemeClr>
              </a:solidFill>
              <a:latin typeface="Segoe Script" panose="020B0504020000000003" pitchFamily="34" charset="0"/>
            </a:endParaRPr>
          </a:p>
        </p:txBody>
      </p:sp>
      <p:pic>
        <p:nvPicPr>
          <p:cNvPr id="7170" name="Picture 2" descr="Dorada po tajsku - Przepis na Dorada po tajsku - Mojegotowanie.p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821" y="3393264"/>
            <a:ext cx="5526148" cy="348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0582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Niestandardowy 17">
      <a:dk1>
        <a:sysClr val="windowText" lastClr="000000"/>
      </a:dk1>
      <a:lt1>
        <a:sysClr val="window" lastClr="FFFFFF"/>
      </a:lt1>
      <a:dk2>
        <a:srgbClr val="D0F1FE"/>
      </a:dk2>
      <a:lt2>
        <a:srgbClr val="B8CFFF"/>
      </a:lt2>
      <a:accent1>
        <a:srgbClr val="002676"/>
      </a:accent1>
      <a:accent2>
        <a:srgbClr val="4B98FF"/>
      </a:accent2>
      <a:accent3>
        <a:srgbClr val="00194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73D6FD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227</TotalTime>
  <Words>466</Words>
  <Application>Microsoft Office PowerPoint</Application>
  <PresentationFormat>Pokaz na ekranie (4:3)</PresentationFormat>
  <Paragraphs>88</Paragraphs>
  <Slides>28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34" baseType="lpstr">
      <vt:lpstr>Century Gothic</vt:lpstr>
      <vt:lpstr>Segoe Script</vt:lpstr>
      <vt:lpstr>Verdana</vt:lpstr>
      <vt:lpstr>Wingdings</vt:lpstr>
      <vt:lpstr>Wingdings 2</vt:lpstr>
      <vt:lpstr>Energetyczny</vt:lpstr>
      <vt:lpstr>Prezentacja programu PowerPoint</vt:lpstr>
      <vt:lpstr>Prezentacja programu PowerPoint</vt:lpstr>
      <vt:lpstr>Prezentacja programu PowerPoint</vt:lpstr>
      <vt:lpstr>Prezentacja programu PowerPoint</vt:lpstr>
      <vt:lpstr>ŚWIĄTECZNE TRADYCJE:</vt:lpstr>
      <vt:lpstr>Czy wiesz, że… </vt:lpstr>
      <vt:lpstr>Wymień znane Ci potrawy wigilijne.</vt:lpstr>
      <vt:lpstr>12 potraw wigilijnych:</vt:lpstr>
      <vt:lpstr>Prezentacja programu PowerPoint</vt:lpstr>
      <vt:lpstr>Prezentacja programu PowerPoint</vt:lpstr>
      <vt:lpstr>Jakie kolędy znacie?</vt:lpstr>
      <vt:lpstr>Najpopularniejsze kolędy…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Jaka jest Wasza choinka? Wybierz odpowiedź.</vt:lpstr>
      <vt:lpstr>Prezentacja programu PowerPoint</vt:lpstr>
      <vt:lpstr>Pierwsza gwiazdka w Wigilię:</vt:lpstr>
      <vt:lpstr>Dopasuj do siebie wyrazy:</vt:lpstr>
      <vt:lpstr>QUIZ:  Sprawdźcie swoją wiedzę. 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dom</dc:creator>
  <cp:lastModifiedBy>Wicedyrektor</cp:lastModifiedBy>
  <cp:revision>11</cp:revision>
  <dcterms:created xsi:type="dcterms:W3CDTF">2020-12-14T19:59:35Z</dcterms:created>
  <dcterms:modified xsi:type="dcterms:W3CDTF">2020-12-18T13:59:14Z</dcterms:modified>
</cp:coreProperties>
</file>