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8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7EFDF-BC36-4611-AB77-78010557380E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B5901-BAF5-4BD8-BD48-6292F5CB718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1482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B5901-BAF5-4BD8-BD48-6292F5CB718E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52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61B7-5395-4B68-80FC-18BD6D7FCBFA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F035-B839-4FBC-8D9F-A170693DA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61B7-5395-4B68-80FC-18BD6D7FCBFA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F035-B839-4FBC-8D9F-A170693DA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61B7-5395-4B68-80FC-18BD6D7FCBFA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F035-B839-4FBC-8D9F-A170693DA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61B7-5395-4B68-80FC-18BD6D7FCBFA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F035-B839-4FBC-8D9F-A170693DA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61B7-5395-4B68-80FC-18BD6D7FCBFA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F035-B839-4FBC-8D9F-A170693DA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61B7-5395-4B68-80FC-18BD6D7FCBFA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F035-B839-4FBC-8D9F-A170693DA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61B7-5395-4B68-80FC-18BD6D7FCBFA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F035-B839-4FBC-8D9F-A170693DA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61B7-5395-4B68-80FC-18BD6D7FCBFA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F035-B839-4FBC-8D9F-A170693DA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61B7-5395-4B68-80FC-18BD6D7FCBFA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F035-B839-4FBC-8D9F-A170693DA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61B7-5395-4B68-80FC-18BD6D7FCBFA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F035-B839-4FBC-8D9F-A170693DA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61B7-5395-4B68-80FC-18BD6D7FCBFA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F035-B839-4FBC-8D9F-A170693DA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A61B7-5395-4B68-80FC-18BD6D7FCBFA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DF035-B839-4FBC-8D9F-A170693DA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Zygmunt Wróblewski</a:t>
            </a:r>
            <a:br>
              <a:rPr lang="pl-PL" dirty="0" smtClean="0"/>
            </a:br>
            <a:r>
              <a:rPr lang="pl-PL" sz="3600" dirty="0" smtClean="0"/>
              <a:t>(Grodno) 28.10.1845 r. - 16.04.1888 r. (Kraków)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11266" name="AutoShape 2" descr="Znalezione obrazy dla zapytania: zygmunt wroblews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1268" name="AutoShape 4" descr="Znalezione obrazy dla zapytania: zygmunt wroblews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1270" name="AutoShape 6" descr="Znalezione obrazy dla zapytania: zygmunt wroblews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1272" name="AutoShape 8" descr="Znalezione obrazy dla zapytania: zygmunt wroblews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1274" name="AutoShape 10" descr="Znalezione obrazy dla zapytania: zygmunt wroblews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9" name="Obraz 8" descr="zygmunt wroblew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1432079"/>
            <a:ext cx="4968552" cy="5425921"/>
          </a:xfrm>
          <a:prstGeom prst="ellipse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Kaskadowa metoda skraplania gazów </a:t>
            </a:r>
            <a:endParaRPr lang="pl-PL" sz="2800" dirty="0"/>
          </a:p>
        </p:txBody>
      </p:sp>
      <p:pic>
        <p:nvPicPr>
          <p:cNvPr id="5" name="Symbol zastępczy zawartości 4" descr="skraplan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51566" y="273050"/>
            <a:ext cx="2958717" cy="5853113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To metoda skraplania która wykorzystuje coraz niższe temperatury skraplania kolejnych gazów. Karol Olszewski wraz z Zygmuntem Wróblewskim żeby skroplić tlen i azot musieli oziębić gazy poniżej temperatury    -164°C. </a:t>
            </a:r>
            <a:endParaRPr lang="pl-PL" sz="24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pl-PL" dirty="0" smtClean="0"/>
              <a:t>Pytania do klasy </a:t>
            </a:r>
            <a:r>
              <a:rPr lang="pl-PL" dirty="0" smtClean="0">
                <a:sym typeface="Wingdings" pitchFamily="2" charset="2"/>
              </a:rPr>
              <a:t>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836712"/>
            <a:ext cx="8892480" cy="5832648"/>
          </a:xfrm>
        </p:spPr>
        <p:txBody>
          <a:bodyPr numCol="1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000" dirty="0" smtClean="0">
                <a:latin typeface="Bahnschrift Light Condensed" pitchFamily="34" charset="0"/>
              </a:rPr>
              <a:t>Kto jako pierwszy rozpoczął pracę nad skropleniem tlenu i azotu?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>
                <a:latin typeface="Bahnschrift Light Condensed" pitchFamily="34" charset="0"/>
              </a:rPr>
              <a:t>Czy Karol i Zygmunt pracowali razem?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>
                <a:latin typeface="Bahnschrift Light Condensed" pitchFamily="34" charset="0"/>
              </a:rPr>
              <a:t>Który z polskich fizyków podjął decyzje o rozpoczęciu prac nad skropleniem tlenu i azotu?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>
                <a:latin typeface="Bahnschrift Light Condensed" pitchFamily="34" charset="0"/>
              </a:rPr>
              <a:t>Co było pierwsze? Skroplenie tlenu czy azotu?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>
                <a:latin typeface="Bahnschrift Light Condensed" pitchFamily="34" charset="0"/>
              </a:rPr>
              <a:t>Kiedy skroplono tlen po raz pierwszy?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>
                <a:latin typeface="Bahnschrift Light Condensed" pitchFamily="34" charset="0"/>
              </a:rPr>
              <a:t>Kiedy skroplono azot po raz pierwszy?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>
                <a:latin typeface="Bahnschrift Light Condensed" pitchFamily="34" charset="0"/>
              </a:rPr>
              <a:t>Karol i Zygmunt musieli oziębić gazy do niższej temperatury niż ...?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>
                <a:latin typeface="Bahnschrift Light Condensed" pitchFamily="34" charset="0"/>
              </a:rPr>
              <a:t>Kto przystąpił do powstania styczniowego? Karol czy Zygmunt?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>
                <a:latin typeface="Bahnschrift Light Condensed" pitchFamily="34" charset="0"/>
              </a:rPr>
              <a:t>Jak nazywamy gazy, których nie da się skroplić?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>
                <a:latin typeface="Bahnschrift Light Condensed" pitchFamily="34" charset="0"/>
              </a:rPr>
              <a:t>Na którym uniwersytecie uczył się Karol i Zygmunt? </a:t>
            </a:r>
          </a:p>
          <a:p>
            <a:pPr marL="514350" indent="-514350">
              <a:buNone/>
            </a:pPr>
            <a:r>
              <a:rPr lang="pl-PL" sz="2000" dirty="0" smtClean="0">
                <a:latin typeface="Lucida Handwriting" pitchFamily="66" charset="0"/>
              </a:rPr>
              <a:t>Zadanie </a:t>
            </a:r>
            <a:r>
              <a:rPr lang="pl-PL" sz="2000" dirty="0" smtClean="0">
                <a:latin typeface="Lucida Handwriting" pitchFamily="66" charset="0"/>
                <a:sym typeface="Wingdings" pitchFamily="2" charset="2"/>
              </a:rPr>
              <a:t></a:t>
            </a:r>
            <a:endParaRPr lang="pl-PL" sz="2000" dirty="0" smtClean="0">
              <a:latin typeface="Lucida Handwriting" pitchFamily="66" charset="0"/>
            </a:endParaRPr>
          </a:p>
          <a:p>
            <a:pPr marL="514350" indent="-514350" algn="just">
              <a:buNone/>
            </a:pPr>
            <a:r>
              <a:rPr lang="pl-PL" sz="2000" dirty="0" smtClean="0">
                <a:latin typeface="Bahnschrift Light Condensed" pitchFamily="34" charset="0"/>
              </a:rPr>
              <a:t>Połącz imię z nazwiskiem.</a:t>
            </a:r>
          </a:p>
          <a:p>
            <a:pPr marL="3503613" indent="-3503613">
              <a:buNone/>
            </a:pPr>
            <a:r>
              <a:rPr lang="pl-PL" sz="2000" dirty="0" smtClean="0">
                <a:latin typeface="Bahnschrift Light Condensed" pitchFamily="34" charset="0"/>
              </a:rPr>
              <a:t>Karol </a:t>
            </a:r>
          </a:p>
          <a:p>
            <a:pPr marL="1519238" indent="-1519238" algn="just">
              <a:buNone/>
            </a:pPr>
            <a:r>
              <a:rPr lang="pl-PL" sz="2000" dirty="0" smtClean="0">
                <a:latin typeface="Bahnschrift Light Condensed" pitchFamily="34" charset="0"/>
              </a:rPr>
              <a:t>Zygmunt</a:t>
            </a:r>
          </a:p>
          <a:p>
            <a:pPr marL="514350" indent="-514350" algn="just">
              <a:buNone/>
            </a:pPr>
            <a:r>
              <a:rPr lang="pl-PL" sz="2000" dirty="0" smtClean="0">
                <a:latin typeface="Bahnschrift Light Condensed" pitchFamily="34" charset="0"/>
              </a:rPr>
              <a:t>Louis Paul</a:t>
            </a:r>
          </a:p>
          <a:p>
            <a:pPr marL="514350" indent="-514350" algn="just">
              <a:buNone/>
            </a:pPr>
            <a:endParaRPr lang="pl-PL" sz="2000" dirty="0" smtClean="0">
              <a:latin typeface="Bahnschrift Light Condensed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pl-PL" sz="2000" dirty="0" smtClean="0">
              <a:latin typeface="Bahnschrift Light Condensed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pl-PL" sz="2000" dirty="0" smtClean="0">
              <a:latin typeface="Bahnschrift Light Condensed" pitchFamily="34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2483768" y="537321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2483768" y="5733256"/>
            <a:ext cx="216025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2483768" y="6093296"/>
            <a:ext cx="216025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/>
          <p:nvPr/>
        </p:nvSpPr>
        <p:spPr>
          <a:xfrm>
            <a:off x="3707904" y="6093296"/>
            <a:ext cx="216025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/>
          <p:nvPr/>
        </p:nvSpPr>
        <p:spPr>
          <a:xfrm>
            <a:off x="3707904" y="5733256"/>
            <a:ext cx="216025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/>
          <p:nvPr/>
        </p:nvSpPr>
        <p:spPr>
          <a:xfrm>
            <a:off x="3707904" y="5373216"/>
            <a:ext cx="216025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ole tekstowe 16"/>
          <p:cNvSpPr txBox="1"/>
          <p:nvPr/>
        </p:nvSpPr>
        <p:spPr>
          <a:xfrm>
            <a:off x="4427984" y="5301208"/>
            <a:ext cx="1656184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0"/>
              </a:spcBef>
            </a:pPr>
            <a:r>
              <a:rPr lang="pl-PL" sz="2000" dirty="0" err="1" smtClean="0">
                <a:latin typeface="Bahnschrift Light Condensed" pitchFamily="34" charset="0"/>
              </a:rPr>
              <a:t>Cailletet</a:t>
            </a:r>
            <a:endParaRPr lang="pl-PL" sz="2000" dirty="0" smtClean="0">
              <a:latin typeface="Bahnschrift Light Condensed" pitchFamily="34" charset="0"/>
            </a:endParaRPr>
          </a:p>
          <a:p>
            <a:pPr>
              <a:spcBef>
                <a:spcPts val="480"/>
              </a:spcBef>
            </a:pPr>
            <a:r>
              <a:rPr lang="pl-PL" sz="2000" dirty="0" smtClean="0">
                <a:latin typeface="Bahnschrift Light Condensed" pitchFamily="34" charset="0"/>
              </a:rPr>
              <a:t>Wróblewski</a:t>
            </a:r>
          </a:p>
          <a:p>
            <a:pPr>
              <a:spcBef>
                <a:spcPts val="480"/>
              </a:spcBef>
            </a:pPr>
            <a:r>
              <a:rPr lang="pl-PL" sz="2000" dirty="0" smtClean="0">
                <a:latin typeface="Bahnschrift Light Condensed" pitchFamily="34" charset="0"/>
              </a:rPr>
              <a:t>Olszewski </a:t>
            </a:r>
            <a:endParaRPr lang="pl-PL" sz="2000" dirty="0">
              <a:latin typeface="Bahnschrift Light Condensed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67744" y="0"/>
            <a:ext cx="4464496" cy="1470025"/>
          </a:xfrm>
        </p:spPr>
        <p:txBody>
          <a:bodyPr>
            <a:normAutofit fontScale="90000"/>
          </a:bodyPr>
          <a:lstStyle/>
          <a:p>
            <a:r>
              <a:rPr lang="pl-PL" sz="9600" dirty="0" smtClean="0">
                <a:latin typeface="French Script MT" pitchFamily="66" charset="0"/>
              </a:rPr>
              <a:t>Koniec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508104" y="5733256"/>
            <a:ext cx="3272408" cy="720080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Agnieszka </a:t>
            </a:r>
            <a:r>
              <a:rPr lang="pl-PL" dirty="0" err="1" smtClean="0"/>
              <a:t>Pocielej</a:t>
            </a:r>
            <a:r>
              <a:rPr lang="pl-PL" dirty="0" smtClean="0"/>
              <a:t> 7b</a:t>
            </a:r>
            <a:endParaRPr lang="pl-PL" dirty="0"/>
          </a:p>
        </p:txBody>
      </p:sp>
      <p:pic>
        <p:nvPicPr>
          <p:cNvPr id="4" name="Obraz 3" descr="koniec prezentacji.jpg"/>
          <p:cNvPicPr>
            <a:picLocks noChangeAspect="1"/>
          </p:cNvPicPr>
          <p:nvPr/>
        </p:nvPicPr>
        <p:blipFill>
          <a:blip r:embed="rId2" cstate="print"/>
          <a:srcRect t="1266"/>
          <a:stretch>
            <a:fillRect/>
          </a:stretch>
        </p:blipFill>
        <p:spPr>
          <a:xfrm>
            <a:off x="251520" y="1340768"/>
            <a:ext cx="4295775" cy="5328592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004048" y="2564904"/>
            <a:ext cx="33123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Impact" pitchFamily="34" charset="0"/>
              </a:rPr>
              <a:t>~To już jest koniec, nie ma już nic, jesteśmy wolni, możemy iść~ </a:t>
            </a:r>
            <a:endParaRPr lang="pl-PL" sz="3200" dirty="0">
              <a:latin typeface="Impact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Zygmunt Florenty Wróblewski</a:t>
            </a:r>
            <a:endParaRPr lang="pl-PL" dirty="0"/>
          </a:p>
        </p:txBody>
      </p:sp>
      <p:pic>
        <p:nvPicPr>
          <p:cNvPr id="10" name="Symbol zastępczy zawartości 9" descr="Krakow_Olszewski_Wroblewski_plaqu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1875" t="17073" r="21875" b="15853"/>
          <a:stretch>
            <a:fillRect/>
          </a:stretch>
        </p:blipFill>
        <p:spPr>
          <a:xfrm>
            <a:off x="3923928" y="332655"/>
            <a:ext cx="4896544" cy="6380709"/>
          </a:xfrm>
        </p:spPr>
      </p:pic>
      <p:sp>
        <p:nvSpPr>
          <p:cNvPr id="9" name="Symbol zastępczy tekstu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Był polskim  fizykiem, od  1880 r.  Był członkiem Akademii Umiejętności, a od 1882 r. profesorem  Uniwersytetu Jagiellońskiego.  Wraz z Karolem Olszewskim wynalazł  kaskadową metodę skraplania gazów.  </a:t>
            </a:r>
            <a:endParaRPr lang="pl-PL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   STUDIA</a:t>
            </a:r>
            <a:endParaRPr lang="pl-PL" sz="4800" dirty="0"/>
          </a:p>
        </p:txBody>
      </p:sp>
      <p:pic>
        <p:nvPicPr>
          <p:cNvPr id="5" name="Symbol zastępczy zawartości 4" descr="zw stud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3888" y="908720"/>
            <a:ext cx="5400600" cy="4968552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pl-PL" sz="2300" dirty="0" smtClean="0"/>
              <a:t>Studiowanie rozpoczął w Kijowie , lecz niestety musiał  przerwać  w wieku 18 lat,  ponieważ przystąpił do powstania styczniowego. Studia ukończył w Berlinie, a dwa lata później  w  Monachium uzyskał tytuł doktora  za pracę z zakresu elektryczności.</a:t>
            </a:r>
            <a:endParaRPr lang="pl-PL" sz="2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Karol Olszewski</a:t>
            </a:r>
            <a:br>
              <a:rPr lang="pl-PL" dirty="0" smtClean="0"/>
            </a:br>
            <a:r>
              <a:rPr lang="pl-PL" sz="2900" dirty="0" smtClean="0"/>
              <a:t>(Broniszów Tarnowski) 29.01.1846 r.- 24.03.1915 r. (Kraków)</a:t>
            </a:r>
            <a:endParaRPr lang="pl-PL" sz="2900" dirty="0"/>
          </a:p>
        </p:txBody>
      </p:sp>
      <p:pic>
        <p:nvPicPr>
          <p:cNvPr id="4" name="Symbol zastępczy zawartości 3" descr="Karol_Olszews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484784"/>
            <a:ext cx="5112568" cy="5112568"/>
          </a:xfrm>
          <a:prstGeom prst="ellipse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Karol Stanisław Olszewski</a:t>
            </a:r>
            <a:endParaRPr lang="pl-PL" dirty="0"/>
          </a:p>
        </p:txBody>
      </p:sp>
      <p:pic>
        <p:nvPicPr>
          <p:cNvPr id="5" name="Symbol zastępczy zawartości 4" descr="Krakow_Olszewski_Wroblewski_plaqu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2813" t="17079" r="22702" b="18273"/>
          <a:stretch>
            <a:fillRect/>
          </a:stretch>
        </p:blipFill>
        <p:spPr>
          <a:xfrm>
            <a:off x="4067944" y="332656"/>
            <a:ext cx="4752528" cy="6336704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Syn Jana i Anny ze Zwolińskich. Był polskim fizykiem, chemikiem  i profesorem  Uniwersytetu Jagiellońskiego.  Wraz z Zygmuntem  Wróblewskim wynalazł  kaskadową metodę skraplania gazów.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   STUDIA</a:t>
            </a:r>
            <a:endParaRPr lang="pl-PL" sz="4800" dirty="0"/>
          </a:p>
        </p:txBody>
      </p:sp>
      <p:pic>
        <p:nvPicPr>
          <p:cNvPr id="5" name="Symbol zastępczy zawartości 4" descr="KAROL OLSZEWSKI STUD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412776"/>
            <a:ext cx="5389438" cy="4248472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2300" dirty="0" smtClean="0"/>
              <a:t>Od  1866 r. do  1872 r. studiował  chemię i fizykę na Uniwersytecie Jagiellońskim.  Po zakończeniu studiów na uniwersytecie kształcił się  w  Heidelbergu. Był honorowym członkiem Polskiego Towarzystwa Przyrodniczego im. Mikołaja Kopernika.  </a:t>
            </a:r>
            <a:endParaRPr lang="pl-PL" sz="23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Skroplenie Tlenu i Azotu</a:t>
            </a:r>
            <a:endParaRPr lang="pl-PL" sz="3600" dirty="0"/>
          </a:p>
        </p:txBody>
      </p:sp>
      <p:pic>
        <p:nvPicPr>
          <p:cNvPr id="5" name="Symbol zastępczy zawartości 4" descr="tlen i azo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7864" y="1196752"/>
            <a:ext cx="5568950" cy="4176464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2300" dirty="0" smtClean="0"/>
              <a:t>5 kwietnia 1883 roku Karol z Zygmuntem  dokonali pierwszego  na świecie skroplenia tlenu, a zaledwie 8 dni później (13 kwietnia 1883 r. ) skroplenia azotu. Karol i  Zygmunt dokonali również skroplenia dwutlenku węgla.  </a:t>
            </a:r>
            <a:endParaRPr lang="pl-PL" sz="23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3008313" cy="1162050"/>
          </a:xfrm>
        </p:spPr>
        <p:txBody>
          <a:bodyPr>
            <a:noAutofit/>
          </a:bodyPr>
          <a:lstStyle/>
          <a:p>
            <a:r>
              <a:rPr lang="pl-PL" sz="4400" dirty="0" smtClean="0"/>
              <a:t>Gazy trwałe </a:t>
            </a:r>
            <a:endParaRPr lang="pl-PL" sz="4400" dirty="0"/>
          </a:p>
        </p:txBody>
      </p:sp>
      <p:pic>
        <p:nvPicPr>
          <p:cNvPr id="5" name="Symbol zastępczy zawartości 4" descr="no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7801" t="17064" r="11141" b="73798"/>
          <a:stretch>
            <a:fillRect/>
          </a:stretch>
        </p:blipFill>
        <p:spPr>
          <a:xfrm>
            <a:off x="3491880" y="1988840"/>
            <a:ext cx="5256584" cy="3168352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95536" y="1772816"/>
            <a:ext cx="3106688" cy="4691063"/>
          </a:xfrm>
        </p:spPr>
        <p:txBody>
          <a:bodyPr/>
          <a:lstStyle/>
          <a:p>
            <a:r>
              <a:rPr lang="pl-PL" sz="2300" dirty="0" smtClean="0"/>
              <a:t>Już w  XVIII wieku naukowcy wiedzieli, że da się skroplić gazy lecz nie wiedzieli czy wszystkie. Takie gazy których ich zdaniem nie dało się skroplić między innymi właśnie tlen i azot nazywali gazami trwałymi. </a:t>
            </a:r>
            <a:endParaRPr lang="pl-PL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Skąd pomysł na skroplenie tlenu i azotu?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2300" dirty="0" smtClean="0"/>
              <a:t>Przebywający we Francji w XIX wieku  Zygmunt zetknął się z pracą francuskiego naukowca Louisa-Paula </a:t>
            </a:r>
            <a:r>
              <a:rPr lang="pl-PL" sz="2300" dirty="0" err="1" smtClean="0"/>
              <a:t>Cailleteta</a:t>
            </a:r>
            <a:r>
              <a:rPr lang="pl-PL" sz="2300" dirty="0" smtClean="0"/>
              <a:t>, któremu niestety nie udało się ich skroplić. Po powrocie do Polski rozpoczął pracę nad skropleniem  tlenu i azotu wraz z Karolem Olszewskim.</a:t>
            </a:r>
            <a:endParaRPr lang="pl-PL" sz="2300" dirty="0"/>
          </a:p>
        </p:txBody>
      </p:sp>
      <p:pic>
        <p:nvPicPr>
          <p:cNvPr id="5" name="Obraz 4" descr="tlen i az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1412776"/>
            <a:ext cx="5328592" cy="4608512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</TotalTime>
  <Words>452</Words>
  <Application>Microsoft Office PowerPoint</Application>
  <PresentationFormat>Pokaz na ekranie (4:3)</PresentationFormat>
  <Paragraphs>47</Paragraphs>
  <Slides>12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20" baseType="lpstr">
      <vt:lpstr>Arial</vt:lpstr>
      <vt:lpstr>Bahnschrift Light Condensed</vt:lpstr>
      <vt:lpstr>Calibri</vt:lpstr>
      <vt:lpstr>French Script MT</vt:lpstr>
      <vt:lpstr>Impact</vt:lpstr>
      <vt:lpstr>Lucida Handwriting</vt:lpstr>
      <vt:lpstr>Wingdings</vt:lpstr>
      <vt:lpstr>Motyw pakietu Office</vt:lpstr>
      <vt:lpstr>Zygmunt Wróblewski (Grodno) 28.10.1845 r. - 16.04.1888 r. (Kraków)</vt:lpstr>
      <vt:lpstr>Zygmunt Florenty Wróblewski</vt:lpstr>
      <vt:lpstr>   STUDIA</vt:lpstr>
      <vt:lpstr>Karol Olszewski (Broniszów Tarnowski) 29.01.1846 r.- 24.03.1915 r. (Kraków)</vt:lpstr>
      <vt:lpstr>Karol Stanisław Olszewski</vt:lpstr>
      <vt:lpstr>   STUDIA</vt:lpstr>
      <vt:lpstr>Skroplenie Tlenu i Azotu</vt:lpstr>
      <vt:lpstr>Gazy trwałe </vt:lpstr>
      <vt:lpstr>Skąd pomysł na skroplenie tlenu i azotu?</vt:lpstr>
      <vt:lpstr>Kaskadowa metoda skraplania gazów </vt:lpstr>
      <vt:lpstr>Pytania do klasy  </vt:lpstr>
      <vt:lpstr>Koniec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Zygmunt Wróblewski</dc:title>
  <dc:creator>Agnieszka</dc:creator>
  <cp:lastModifiedBy>Wicedyrektor</cp:lastModifiedBy>
  <cp:revision>78</cp:revision>
  <dcterms:created xsi:type="dcterms:W3CDTF">2020-03-13T17:40:37Z</dcterms:created>
  <dcterms:modified xsi:type="dcterms:W3CDTF">2020-04-30T20:08:35Z</dcterms:modified>
</cp:coreProperties>
</file>