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89"/>
  </p:normalViewPr>
  <p:slideViewPr>
    <p:cSldViewPr snapToGrid="0" snapToObjects="1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05D55E-6500-AF4E-80F9-9828D73A2F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Kazimierz Fajans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9D4A9EA-CB0B-1D45-9E46-F35D6C3E70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SŁAWNI POLSCY CHEMICY               LENA KOPYŚCIAŃSKA 7a</a:t>
            </a:r>
          </a:p>
        </p:txBody>
      </p:sp>
    </p:spTree>
    <p:extLst>
      <p:ext uri="{BB962C8B-B14F-4D97-AF65-F5344CB8AC3E}">
        <p14:creationId xmlns:p14="http://schemas.microsoft.com/office/powerpoint/2010/main" val="344167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9155144-ABC6-A44E-B9E3-13708CD5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ŻYCIORYS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6" name="Symbol zastępczy zawartości 5" descr="Obraz zawierający osoba, mężczyzna, odzież, kostium&#10;&#10;Opis wygenerowany automatycznie">
            <a:extLst>
              <a:ext uri="{FF2B5EF4-FFF2-40B4-BE49-F238E27FC236}">
                <a16:creationId xmlns:a16="http://schemas.microsoft.com/office/drawing/2014/main" id="{B228282B-87D8-F84E-81B9-4FDD23416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454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04117DB-9EF3-A240-8A72-65AA349E3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6137" y="2538919"/>
            <a:ext cx="4602152" cy="359688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Urodzony</a:t>
            </a:r>
            <a:r>
              <a:rPr lang="en-US" sz="1800" dirty="0">
                <a:solidFill>
                  <a:schemeClr val="tx1"/>
                </a:solidFill>
              </a:rPr>
              <a:t> 27 </a:t>
            </a:r>
            <a:r>
              <a:rPr lang="en-US" sz="1800" dirty="0" err="1">
                <a:solidFill>
                  <a:schemeClr val="tx1"/>
                </a:solidFill>
              </a:rPr>
              <a:t>maja</a:t>
            </a:r>
            <a:r>
              <a:rPr lang="en-US" sz="1800" dirty="0">
                <a:solidFill>
                  <a:schemeClr val="tx1"/>
                </a:solidFill>
              </a:rPr>
              <a:t> 1887 </a:t>
            </a:r>
            <a:r>
              <a:rPr lang="en-US" sz="1800" dirty="0" err="1">
                <a:solidFill>
                  <a:schemeClr val="tx1"/>
                </a:solidFill>
              </a:rPr>
              <a:t>roku</a:t>
            </a:r>
            <a:r>
              <a:rPr lang="en-US" sz="1800" dirty="0">
                <a:solidFill>
                  <a:schemeClr val="tx1"/>
                </a:solidFill>
              </a:rPr>
              <a:t> w </a:t>
            </a:r>
            <a:r>
              <a:rPr lang="en-US" sz="1800" dirty="0" err="1">
                <a:solidFill>
                  <a:schemeClr val="tx1"/>
                </a:solidFill>
              </a:rPr>
              <a:t>Warszawie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Zmarł</a:t>
            </a:r>
            <a:r>
              <a:rPr lang="en-US" sz="1800" dirty="0">
                <a:solidFill>
                  <a:schemeClr val="tx1"/>
                </a:solidFill>
              </a:rPr>
              <a:t> 18 </a:t>
            </a:r>
            <a:r>
              <a:rPr lang="en-US" sz="1800" dirty="0" err="1">
                <a:solidFill>
                  <a:schemeClr val="tx1"/>
                </a:solidFill>
              </a:rPr>
              <a:t>maja</a:t>
            </a:r>
            <a:r>
              <a:rPr lang="en-US" sz="1800" dirty="0">
                <a:solidFill>
                  <a:schemeClr val="tx1"/>
                </a:solidFill>
              </a:rPr>
              <a:t> 1975 </a:t>
            </a:r>
            <a:r>
              <a:rPr lang="en-US" sz="1800" dirty="0" err="1">
                <a:solidFill>
                  <a:schemeClr val="tx1"/>
                </a:solidFill>
              </a:rPr>
              <a:t>roku</a:t>
            </a:r>
            <a:r>
              <a:rPr lang="en-US" sz="1800" dirty="0">
                <a:solidFill>
                  <a:schemeClr val="tx1"/>
                </a:solidFill>
              </a:rPr>
              <a:t> w Ann Arbor ( </a:t>
            </a:r>
            <a:r>
              <a:rPr lang="en-US" sz="1800" dirty="0" err="1">
                <a:solidFill>
                  <a:schemeClr val="tx1"/>
                </a:solidFill>
              </a:rPr>
              <a:t>miasto</a:t>
            </a:r>
            <a:r>
              <a:rPr lang="en-US" sz="1800" dirty="0">
                <a:solidFill>
                  <a:schemeClr val="tx1"/>
                </a:solidFill>
              </a:rPr>
              <a:t> w </a:t>
            </a:r>
            <a:r>
              <a:rPr lang="en-US" sz="1800" dirty="0" err="1">
                <a:solidFill>
                  <a:schemeClr val="tx1"/>
                </a:solidFill>
              </a:rPr>
              <a:t>Stanach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Zjednoczonych</a:t>
            </a:r>
            <a:r>
              <a:rPr lang="en-US" sz="1800" dirty="0">
                <a:solidFill>
                  <a:schemeClr val="tx1"/>
                </a:solidFill>
              </a:rPr>
              <a:t> 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Polski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fizykochemik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działający</a:t>
            </a:r>
            <a:r>
              <a:rPr lang="en-US" sz="1800" dirty="0">
                <a:solidFill>
                  <a:schemeClr val="tx1"/>
                </a:solidFill>
              </a:rPr>
              <a:t> w </a:t>
            </a:r>
            <a:r>
              <a:rPr lang="en-US" sz="1800" dirty="0" err="1">
                <a:solidFill>
                  <a:schemeClr val="tx1"/>
                </a:solidFill>
              </a:rPr>
              <a:t>Polsce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Niemczech</a:t>
            </a:r>
            <a:r>
              <a:rPr lang="en-US" sz="1800" dirty="0">
                <a:solidFill>
                  <a:schemeClr val="tx1"/>
                </a:solidFill>
              </a:rPr>
              <a:t> I </a:t>
            </a:r>
            <a:r>
              <a:rPr lang="en-US" sz="1800" dirty="0" err="1">
                <a:solidFill>
                  <a:schemeClr val="tx1"/>
                </a:solidFill>
              </a:rPr>
              <a:t>Stanach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Zjednoczonych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współtwórca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nauki</a:t>
            </a:r>
            <a:r>
              <a:rPr lang="en-US" sz="1800" dirty="0">
                <a:solidFill>
                  <a:schemeClr val="tx1"/>
                </a:solidFill>
              </a:rPr>
              <a:t> o </a:t>
            </a:r>
            <a:r>
              <a:rPr lang="en-US" sz="1800" dirty="0" err="1">
                <a:solidFill>
                  <a:schemeClr val="tx1"/>
                </a:solidFill>
              </a:rPr>
              <a:t>promieniotwórczości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trzykrotny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kandydat</a:t>
            </a:r>
            <a:r>
              <a:rPr lang="en-US" sz="1800" dirty="0">
                <a:solidFill>
                  <a:schemeClr val="tx1"/>
                </a:solidFill>
              </a:rPr>
              <a:t> do </a:t>
            </a:r>
            <a:r>
              <a:rPr lang="en-US" sz="1800" dirty="0" err="1">
                <a:solidFill>
                  <a:schemeClr val="tx1"/>
                </a:solidFill>
              </a:rPr>
              <a:t>Ngrody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Nobla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Był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żonaty</a:t>
            </a:r>
            <a:r>
              <a:rPr lang="en-US" sz="1800" dirty="0">
                <a:solidFill>
                  <a:schemeClr val="tx1"/>
                </a:solidFill>
              </a:rPr>
              <a:t> z </a:t>
            </a:r>
            <a:r>
              <a:rPr lang="en-US" sz="1800" dirty="0" err="1">
                <a:solidFill>
                  <a:schemeClr val="tx1"/>
                </a:solidFill>
              </a:rPr>
              <a:t>Salomeą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Kapłan</a:t>
            </a:r>
            <a:r>
              <a:rPr lang="en-US" sz="1800" dirty="0">
                <a:solidFill>
                  <a:schemeClr val="tx1"/>
                </a:solidFill>
              </a:rPr>
              <a:t>, z </a:t>
            </a:r>
            <a:r>
              <a:rPr lang="en-US" sz="1800" dirty="0" err="1">
                <a:solidFill>
                  <a:schemeClr val="tx1"/>
                </a:solidFill>
              </a:rPr>
              <a:t>którą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mial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dwóch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synów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Edgara</a:t>
            </a:r>
            <a:r>
              <a:rPr lang="en-US" sz="1800" dirty="0">
                <a:solidFill>
                  <a:schemeClr val="tx1"/>
                </a:solidFill>
              </a:rPr>
              <a:t> I </a:t>
            </a:r>
            <a:r>
              <a:rPr lang="en-US" sz="1800" dirty="0" err="1">
                <a:solidFill>
                  <a:schemeClr val="tx1"/>
                </a:solidFill>
              </a:rPr>
              <a:t>Stefana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0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037557B-A47F-47A7-8DBA-525641AF9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194973E-A242-430D-8F06-23B4410AC2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CA148B-0D3C-F449-8C95-AB75C6BE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BIOGRAFIA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EF2BB0D-3C1F-C34A-ADCC-7B385D59C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1828800"/>
            <a:ext cx="6281928" cy="324500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spc="80" dirty="0" err="1">
                <a:solidFill>
                  <a:schemeClr val="tx1"/>
                </a:solidFill>
              </a:rPr>
              <a:t>Wychował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się</a:t>
            </a:r>
            <a:r>
              <a:rPr lang="en-US" sz="1800" spc="80" dirty="0">
                <a:solidFill>
                  <a:schemeClr val="tx1"/>
                </a:solidFill>
              </a:rPr>
              <a:t> w </a:t>
            </a:r>
            <a:r>
              <a:rPr lang="en-US" sz="1800" spc="80" dirty="0" err="1">
                <a:solidFill>
                  <a:schemeClr val="tx1"/>
                </a:solidFill>
              </a:rPr>
              <a:t>rodzinie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Fajansów</a:t>
            </a:r>
            <a:r>
              <a:rPr lang="en-US" sz="1800" spc="80" dirty="0">
                <a:solidFill>
                  <a:schemeClr val="tx1"/>
                </a:solidFill>
              </a:rPr>
              <a:t>, z </a:t>
            </a:r>
            <a:r>
              <a:rPr lang="en-US" sz="1800" spc="80" dirty="0" err="1">
                <a:solidFill>
                  <a:schemeClr val="tx1"/>
                </a:solidFill>
              </a:rPr>
              <a:t>której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wywodzili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się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zarówno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znani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intelektualiści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jak</a:t>
            </a:r>
            <a:r>
              <a:rPr lang="en-US" sz="1800" spc="80" dirty="0">
                <a:solidFill>
                  <a:schemeClr val="tx1"/>
                </a:solidFill>
              </a:rPr>
              <a:t> I </a:t>
            </a:r>
            <a:r>
              <a:rPr lang="en-US" sz="1800" spc="80" dirty="0" err="1">
                <a:solidFill>
                  <a:schemeClr val="tx1"/>
                </a:solidFill>
              </a:rPr>
              <a:t>przedstawiciele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świata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handlu</a:t>
            </a:r>
            <a:r>
              <a:rPr lang="en-US" sz="1800" spc="80" dirty="0">
                <a:solidFill>
                  <a:schemeClr val="tx1"/>
                </a:solidFill>
              </a:rPr>
              <a:t> np. </a:t>
            </a:r>
            <a:r>
              <a:rPr lang="en-US" sz="1800" spc="80" dirty="0" err="1">
                <a:solidFill>
                  <a:schemeClr val="tx1"/>
                </a:solidFill>
              </a:rPr>
              <a:t>Maksymilian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Fajans</a:t>
            </a:r>
            <a:r>
              <a:rPr lang="en-US" sz="1800" spc="80" dirty="0">
                <a:solidFill>
                  <a:schemeClr val="tx1"/>
                </a:solidFill>
              </a:rPr>
              <a:t> – </a:t>
            </a:r>
            <a:r>
              <a:rPr lang="en-US" sz="1800" spc="80" dirty="0" err="1">
                <a:solidFill>
                  <a:schemeClr val="tx1"/>
                </a:solidFill>
              </a:rPr>
              <a:t>rysownik</a:t>
            </a:r>
            <a:r>
              <a:rPr lang="en-US" sz="1800" spc="80" dirty="0">
                <a:solidFill>
                  <a:schemeClr val="tx1"/>
                </a:solidFill>
              </a:rPr>
              <a:t>, </a:t>
            </a:r>
            <a:r>
              <a:rPr lang="en-US" sz="1800" spc="80" dirty="0" err="1">
                <a:solidFill>
                  <a:schemeClr val="tx1"/>
                </a:solidFill>
              </a:rPr>
              <a:t>ligograf</a:t>
            </a:r>
            <a:r>
              <a:rPr lang="en-US" sz="1800" spc="80" dirty="0">
                <a:solidFill>
                  <a:schemeClr val="tx1"/>
                </a:solidFill>
              </a:rPr>
              <a:t>, Maurycy </a:t>
            </a:r>
            <a:r>
              <a:rPr lang="en-US" sz="1800" spc="80" dirty="0" err="1">
                <a:solidFill>
                  <a:schemeClr val="tx1"/>
                </a:solidFill>
              </a:rPr>
              <a:t>Fajans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założyciel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Towarzystwa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Żeflugi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na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Wiśle</a:t>
            </a:r>
            <a:r>
              <a:rPr lang="en-US" sz="1800" spc="80" dirty="0">
                <a:solidFill>
                  <a:schemeClr val="tx1"/>
                </a:solidFill>
              </a:rPr>
              <a:t>, </a:t>
            </a:r>
            <a:r>
              <a:rPr lang="en-US" sz="1800" spc="80" dirty="0" err="1">
                <a:solidFill>
                  <a:schemeClr val="tx1"/>
                </a:solidFill>
              </a:rPr>
              <a:t>dbano</a:t>
            </a:r>
            <a:r>
              <a:rPr lang="en-US" sz="1800" spc="80" dirty="0">
                <a:solidFill>
                  <a:schemeClr val="tx1"/>
                </a:solidFill>
              </a:rPr>
              <a:t> tam o </a:t>
            </a:r>
            <a:r>
              <a:rPr lang="en-US" sz="1800" spc="80" dirty="0" err="1">
                <a:solidFill>
                  <a:schemeClr val="tx1"/>
                </a:solidFill>
              </a:rPr>
              <a:t>wykształcenie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dzieci</a:t>
            </a:r>
            <a:r>
              <a:rPr lang="en-US" sz="1800" spc="80" dirty="0">
                <a:solidFill>
                  <a:schemeClr val="tx1"/>
                </a:solidFill>
              </a:rPr>
              <a:t>. </a:t>
            </a:r>
            <a:r>
              <a:rPr lang="en-US" sz="1800" spc="80" dirty="0" err="1">
                <a:solidFill>
                  <a:schemeClr val="tx1"/>
                </a:solidFill>
              </a:rPr>
              <a:t>Mały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Kaziemierz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uczył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się</a:t>
            </a:r>
            <a:r>
              <a:rPr lang="en-US" sz="1800" spc="80" dirty="0">
                <a:solidFill>
                  <a:schemeClr val="tx1"/>
                </a:solidFill>
              </a:rPr>
              <a:t> w </a:t>
            </a:r>
            <a:r>
              <a:rPr lang="en-US" sz="1800" spc="80" dirty="0" err="1">
                <a:solidFill>
                  <a:schemeClr val="tx1"/>
                </a:solidFill>
              </a:rPr>
              <a:t>domu</a:t>
            </a:r>
            <a:r>
              <a:rPr lang="en-US" sz="1800" spc="80" dirty="0">
                <a:solidFill>
                  <a:schemeClr val="tx1"/>
                </a:solidFill>
              </a:rPr>
              <a:t> pod </a:t>
            </a:r>
            <a:r>
              <a:rPr lang="en-US" sz="1800" spc="80" dirty="0" err="1">
                <a:solidFill>
                  <a:schemeClr val="tx1"/>
                </a:solidFill>
              </a:rPr>
              <a:t>kierunkiem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prywatnych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nauczycieli</a:t>
            </a:r>
            <a:r>
              <a:rPr lang="en-US" sz="1800" spc="80" dirty="0">
                <a:solidFill>
                  <a:schemeClr val="tx1"/>
                </a:solidFill>
              </a:rPr>
              <a:t>, a </a:t>
            </a:r>
            <a:r>
              <a:rPr lang="en-US" sz="1800" spc="80" dirty="0" err="1">
                <a:solidFill>
                  <a:schemeClr val="tx1"/>
                </a:solidFill>
              </a:rPr>
              <a:t>następnie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państowym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gimnazjum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realnym</a:t>
            </a:r>
            <a:r>
              <a:rPr lang="en-US" sz="1800" spc="80" dirty="0">
                <a:solidFill>
                  <a:schemeClr val="tx1"/>
                </a:solidFill>
              </a:rPr>
              <a:t> (</a:t>
            </a:r>
            <a:r>
              <a:rPr lang="en-US" sz="1800" spc="80" dirty="0" err="1">
                <a:solidFill>
                  <a:schemeClr val="tx1"/>
                </a:solidFill>
              </a:rPr>
              <a:t>wykłady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były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prowadzone</a:t>
            </a:r>
            <a:r>
              <a:rPr lang="en-US" sz="1800" spc="80" dirty="0">
                <a:solidFill>
                  <a:schemeClr val="tx1"/>
                </a:solidFill>
              </a:rPr>
              <a:t> po </a:t>
            </a:r>
            <a:r>
              <a:rPr lang="en-US" sz="1800" spc="80" dirty="0" err="1">
                <a:solidFill>
                  <a:schemeClr val="tx1"/>
                </a:solidFill>
              </a:rPr>
              <a:t>rosyjsku</a:t>
            </a:r>
            <a:r>
              <a:rPr lang="en-US" sz="1800" spc="80" dirty="0">
                <a:solidFill>
                  <a:schemeClr val="tx1"/>
                </a:solidFill>
              </a:rPr>
              <a:t>). W 1904 </a:t>
            </a:r>
            <a:r>
              <a:rPr lang="en-US" sz="1800" spc="80" dirty="0" err="1">
                <a:solidFill>
                  <a:schemeClr val="tx1"/>
                </a:solidFill>
              </a:rPr>
              <a:t>roku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ukończył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szkołe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średnią</a:t>
            </a:r>
            <a:r>
              <a:rPr lang="en-US" sz="1800" spc="80" dirty="0">
                <a:solidFill>
                  <a:schemeClr val="tx1"/>
                </a:solidFill>
              </a:rPr>
              <a:t>. </a:t>
            </a:r>
            <a:r>
              <a:rPr lang="en-US" sz="1800" spc="80" dirty="0" err="1">
                <a:solidFill>
                  <a:schemeClr val="tx1"/>
                </a:solidFill>
              </a:rPr>
              <a:t>Studia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podjął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na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uniwersytecie</a:t>
            </a:r>
            <a:r>
              <a:rPr lang="en-US" sz="1800" spc="80" dirty="0">
                <a:solidFill>
                  <a:schemeClr val="tx1"/>
                </a:solidFill>
              </a:rPr>
              <a:t> w </a:t>
            </a:r>
            <a:r>
              <a:rPr lang="en-US" sz="1800" spc="80" dirty="0" err="1">
                <a:solidFill>
                  <a:schemeClr val="tx1"/>
                </a:solidFill>
              </a:rPr>
              <a:t>Lipsku</a:t>
            </a:r>
            <a:r>
              <a:rPr lang="en-US" sz="1800" spc="80" dirty="0">
                <a:solidFill>
                  <a:schemeClr val="tx1"/>
                </a:solidFill>
              </a:rPr>
              <a:t>, </a:t>
            </a:r>
            <a:r>
              <a:rPr lang="en-US" sz="1800" spc="80" dirty="0" err="1">
                <a:solidFill>
                  <a:schemeClr val="tx1"/>
                </a:solidFill>
              </a:rPr>
              <a:t>wkrótce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przeniósł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się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na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uniwersytet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Heidelberski</a:t>
            </a:r>
            <a:r>
              <a:rPr lang="en-US" sz="1800" spc="80" dirty="0">
                <a:solidFill>
                  <a:schemeClr val="tx1"/>
                </a:solidFill>
              </a:rPr>
              <a:t>. </a:t>
            </a:r>
            <a:r>
              <a:rPr lang="en-US" sz="1800" spc="80" dirty="0" err="1">
                <a:solidFill>
                  <a:schemeClr val="tx1"/>
                </a:solidFill>
              </a:rPr>
              <a:t>Studiował</a:t>
            </a:r>
            <a:r>
              <a:rPr lang="en-US" sz="1800" spc="80" dirty="0">
                <a:solidFill>
                  <a:schemeClr val="tx1"/>
                </a:solidFill>
              </a:rPr>
              <a:t> tam </a:t>
            </a:r>
            <a:r>
              <a:rPr lang="en-US" sz="1800" spc="80" dirty="0" err="1">
                <a:solidFill>
                  <a:schemeClr val="tx1"/>
                </a:solidFill>
              </a:rPr>
              <a:t>chemię</a:t>
            </a:r>
            <a:r>
              <a:rPr lang="en-US" sz="1800" spc="80" dirty="0">
                <a:solidFill>
                  <a:schemeClr val="tx1"/>
                </a:solidFill>
              </a:rPr>
              <a:t>. W 1909 </a:t>
            </a:r>
            <a:r>
              <a:rPr lang="en-US" sz="1800" spc="80" dirty="0" err="1">
                <a:solidFill>
                  <a:schemeClr val="tx1"/>
                </a:solidFill>
              </a:rPr>
              <a:t>roku</a:t>
            </a:r>
            <a:r>
              <a:rPr lang="en-US" sz="1800" spc="80" dirty="0">
                <a:solidFill>
                  <a:schemeClr val="tx1"/>
                </a:solidFill>
              </a:rPr>
              <a:t> po </a:t>
            </a:r>
            <a:r>
              <a:rPr lang="en-US" sz="1800" spc="80" dirty="0" err="1">
                <a:solidFill>
                  <a:schemeClr val="tx1"/>
                </a:solidFill>
              </a:rPr>
              <a:t>obronie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pracy</a:t>
            </a:r>
            <a:r>
              <a:rPr lang="en-US" sz="1800" spc="80" dirty="0">
                <a:solidFill>
                  <a:schemeClr val="tx1"/>
                </a:solidFill>
              </a:rPr>
              <a:t> </a:t>
            </a:r>
            <a:r>
              <a:rPr lang="en-US" sz="1800" spc="80" dirty="0" err="1">
                <a:solidFill>
                  <a:schemeClr val="tx1"/>
                </a:solidFill>
              </a:rPr>
              <a:t>doktorskiej</a:t>
            </a:r>
            <a:r>
              <a:rPr lang="en-US" sz="1800" spc="80" dirty="0">
                <a:solidFill>
                  <a:schemeClr val="tx1"/>
                </a:solidFill>
              </a:rPr>
              <a:t>, </a:t>
            </a:r>
            <a:r>
              <a:rPr lang="en-US" sz="1800" spc="80" dirty="0" err="1">
                <a:solidFill>
                  <a:schemeClr val="tx1"/>
                </a:solidFill>
              </a:rPr>
              <a:t>wyjechał</a:t>
            </a:r>
            <a:r>
              <a:rPr lang="en-US" sz="1800" spc="80" dirty="0">
                <a:solidFill>
                  <a:schemeClr val="tx1"/>
                </a:solidFill>
              </a:rPr>
              <a:t> do </a:t>
            </a:r>
            <a:r>
              <a:rPr lang="en-US" sz="1800" spc="80" dirty="0" err="1">
                <a:solidFill>
                  <a:schemeClr val="tx1"/>
                </a:solidFill>
              </a:rPr>
              <a:t>Zurychu</a:t>
            </a:r>
            <a:r>
              <a:rPr lang="en-US" sz="1800" spc="8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Symbol zastępczy zawartości 5" descr="Obraz zawierający mężczyzna, zdjęcie, osoba, krawat&#10;&#10;Opis wygenerowany automatycznie">
            <a:extLst>
              <a:ext uri="{FF2B5EF4-FFF2-40B4-BE49-F238E27FC236}">
                <a16:creationId xmlns:a16="http://schemas.microsoft.com/office/drawing/2014/main" id="{7FF8AD4B-B50C-CF49-8AF7-BD8640B99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81" r="1" b="1"/>
          <a:stretch/>
        </p:blipFill>
        <p:spPr>
          <a:xfrm>
            <a:off x="8386170" y="484632"/>
            <a:ext cx="3321198" cy="574091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3AAA76A-58BD-A344-9815-48DAEA2D6A57}"/>
              </a:ext>
            </a:extLst>
          </p:cNvPr>
          <p:cNvSpPr txBox="1"/>
          <p:nvPr/>
        </p:nvSpPr>
        <p:spPr>
          <a:xfrm>
            <a:off x="1048215" y="5073805"/>
            <a:ext cx="54417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CIEKAWOSTKA</a:t>
            </a:r>
          </a:p>
          <a:p>
            <a:r>
              <a:rPr lang="pl-PL" sz="1700" dirty="0" err="1"/>
              <a:t>Miłoścnik</a:t>
            </a:r>
            <a:r>
              <a:rPr lang="pl-PL" sz="1700" dirty="0"/>
              <a:t> opery; opowiadał, że niektórych odkryć dokonał podczas przedstawień operowych.</a:t>
            </a:r>
          </a:p>
        </p:txBody>
      </p:sp>
    </p:spTree>
    <p:extLst>
      <p:ext uri="{BB962C8B-B14F-4D97-AF65-F5344CB8AC3E}">
        <p14:creationId xmlns:p14="http://schemas.microsoft.com/office/powerpoint/2010/main" val="3142540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999FE9C-D8F9-4F9B-B95B-608C3EF6B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76C108A-F81E-AE45-9F4F-0C4E1510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OSIĄGNIĘCIA W DZIEDZINIE CHEMI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6" name="Symbol zastępczy zawartości 5" descr="Obraz zawierający mężczyzna, osoba, kostium, odzież&#10;&#10;Opis wygenerowany automatycznie">
            <a:extLst>
              <a:ext uri="{FF2B5EF4-FFF2-40B4-BE49-F238E27FC236}">
                <a16:creationId xmlns:a16="http://schemas.microsoft.com/office/drawing/2014/main" id="{F7B7F5B5-643D-9945-82B6-C51A95381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5283" y="1206902"/>
            <a:ext cx="3491905" cy="4457005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AB7C765-DDC4-4845-96E7-AD0933B0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9450" y="2538919"/>
            <a:ext cx="4957554" cy="3496120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600" dirty="0">
                <a:solidFill>
                  <a:schemeClr val="tx1"/>
                </a:solidFill>
              </a:rPr>
              <a:t>1912 </a:t>
            </a:r>
            <a:r>
              <a:rPr lang="en-US" sz="1600" dirty="0" err="1">
                <a:solidFill>
                  <a:schemeClr val="tx1"/>
                </a:solidFill>
              </a:rPr>
              <a:t>Prawo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przesunięć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inaczej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reguła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Soddy’ego</a:t>
            </a:r>
            <a:r>
              <a:rPr lang="en-US" sz="1600" dirty="0">
                <a:solidFill>
                  <a:schemeClr val="tx1"/>
                </a:solidFill>
              </a:rPr>
              <a:t> I </a:t>
            </a:r>
            <a:r>
              <a:rPr lang="en-US" sz="1600" dirty="0" err="1">
                <a:solidFill>
                  <a:schemeClr val="tx1"/>
                </a:solidFill>
              </a:rPr>
              <a:t>Fajansa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r>
              <a:rPr lang="pl-PL" sz="1600" dirty="0">
                <a:solidFill>
                  <a:schemeClr val="tx1"/>
                </a:solidFill>
              </a:rPr>
              <a:t> określa w jaki sposób określony typ przemiany pierwiastka promieniotwórczego wpływa na rodzaj wytworzonego nuklidu ( w fizyce jądrowej, jądro atomowe o określonej liczbie protonów i neutronów oraz stanie energii jądrowej)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pl-PL" sz="1600" dirty="0">
                <a:solidFill>
                  <a:schemeClr val="tx1"/>
                </a:solidFill>
              </a:rPr>
              <a:t>Reguła </a:t>
            </a:r>
            <a:r>
              <a:rPr lang="pl-PL" sz="1600" dirty="0" err="1">
                <a:solidFill>
                  <a:schemeClr val="tx1"/>
                </a:solidFill>
              </a:rPr>
              <a:t>Fajansa</a:t>
            </a:r>
            <a:r>
              <a:rPr lang="pl-PL" sz="1600" dirty="0">
                <a:solidFill>
                  <a:schemeClr val="tx1"/>
                </a:solidFill>
              </a:rPr>
              <a:t> 1923– jest stosowana do przewidywania czy wiązanie </a:t>
            </a:r>
            <a:r>
              <a:rPr lang="pl-PL" sz="1600" dirty="0" err="1">
                <a:solidFill>
                  <a:schemeClr val="tx1"/>
                </a:solidFill>
              </a:rPr>
              <a:t>chemicze</a:t>
            </a:r>
            <a:r>
              <a:rPr lang="pl-PL" sz="1600" dirty="0">
                <a:solidFill>
                  <a:schemeClr val="tx1"/>
                </a:solidFill>
              </a:rPr>
              <a:t> będzie miało charakter jonowy czy kowalencyjny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pl-PL" sz="1600" dirty="0">
                <a:solidFill>
                  <a:schemeClr val="tx1"/>
                </a:solidFill>
              </a:rPr>
              <a:t>Ta reguła pozwoliła również ustalić położenie wszystkich znanych pierwiastków promieniotwórczych 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pl-PL" sz="1600" dirty="0">
                <a:solidFill>
                  <a:schemeClr val="tx1"/>
                </a:solidFill>
              </a:rPr>
              <a:t>Oraz przyczyniła się do poznania izotopów pierwiastka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pl-PL" sz="1600" dirty="0">
                <a:solidFill>
                  <a:schemeClr val="tx1"/>
                </a:solidFill>
              </a:rPr>
              <a:t>Odkrył pierwiastek o liczbie atomowej 91 protaktyn.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2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4999FE9C-D8F9-4F9B-B95B-608C3EF6B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D47C7F7-A30E-8B4D-957C-55E6ECA42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</a:rPr>
              <a:t>PYTANIA DO KLASY</a:t>
            </a: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6936D704-5904-42AD-9DA1-E236DCE15D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3B2EC07A-BCFA-BA43-BD57-7846BB5CA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654" y="1664240"/>
            <a:ext cx="5367165" cy="3542328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36E8F-5591-6F42-9B0C-299ADA205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2000" dirty="0">
                <a:solidFill>
                  <a:schemeClr val="tx1"/>
                </a:solidFill>
              </a:rPr>
              <a:t>W </a:t>
            </a:r>
            <a:r>
              <a:rPr lang="en-US" sz="2000" dirty="0" err="1">
                <a:solidFill>
                  <a:schemeClr val="tx1"/>
                </a:solidFill>
              </a:rPr>
              <a:t>jakich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krajach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działał</a:t>
            </a:r>
            <a:r>
              <a:rPr lang="en-US" sz="2000" dirty="0">
                <a:solidFill>
                  <a:schemeClr val="tx1"/>
                </a:solidFill>
              </a:rPr>
              <a:t> Kazimierz?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2000" dirty="0">
                <a:solidFill>
                  <a:schemeClr val="tx1"/>
                </a:solidFill>
              </a:rPr>
              <a:t>Ile </a:t>
            </a:r>
            <a:r>
              <a:rPr lang="en-US" sz="2000" dirty="0" err="1">
                <a:solidFill>
                  <a:schemeClr val="tx1"/>
                </a:solidFill>
              </a:rPr>
              <a:t>razy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zdobył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Nagrodę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Nobla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2000" dirty="0">
                <a:solidFill>
                  <a:schemeClr val="tx1"/>
                </a:solidFill>
              </a:rPr>
              <a:t>Kazimierz </a:t>
            </a:r>
            <a:r>
              <a:rPr lang="en-US" sz="2000" dirty="0" err="1">
                <a:solidFill>
                  <a:schemeClr val="tx1"/>
                </a:solidFill>
              </a:rPr>
              <a:t>był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miłośnikiem</a:t>
            </a:r>
            <a:r>
              <a:rPr lang="en-US" sz="2000" dirty="0">
                <a:solidFill>
                  <a:schemeClr val="tx1"/>
                </a:solidFill>
              </a:rPr>
              <a:t> ……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2000" dirty="0">
                <a:solidFill>
                  <a:schemeClr val="tx1"/>
                </a:solidFill>
              </a:rPr>
              <a:t>Co </a:t>
            </a:r>
            <a:r>
              <a:rPr lang="en-US" sz="2000" dirty="0" err="1">
                <a:solidFill>
                  <a:schemeClr val="tx1"/>
                </a:solidFill>
              </a:rPr>
              <a:t>odkrył</a:t>
            </a:r>
            <a:r>
              <a:rPr lang="en-US" sz="2000" dirty="0">
                <a:solidFill>
                  <a:schemeClr val="tx1"/>
                </a:solidFill>
              </a:rPr>
              <a:t> Kazimierz?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2000" dirty="0">
                <a:solidFill>
                  <a:schemeClr val="tx1"/>
                </a:solidFill>
              </a:rPr>
              <a:t>Jaki </a:t>
            </a:r>
            <a:r>
              <a:rPr lang="en-US" sz="2000" dirty="0" err="1">
                <a:solidFill>
                  <a:schemeClr val="tx1"/>
                </a:solidFill>
              </a:rPr>
              <a:t>pierwiastek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odkrył</a:t>
            </a:r>
            <a:r>
              <a:rPr lang="en-US" sz="2000" dirty="0">
                <a:solidFill>
                  <a:schemeClr val="tx1"/>
                </a:solidFill>
              </a:rPr>
              <a:t> I </a:t>
            </a:r>
            <a:r>
              <a:rPr lang="en-US" sz="2000" dirty="0" err="1">
                <a:solidFill>
                  <a:schemeClr val="tx1"/>
                </a:solidFill>
              </a:rPr>
              <a:t>jaką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miał</a:t>
            </a:r>
            <a:r>
              <a:rPr lang="en-US" sz="2000" dirty="0">
                <a:solidFill>
                  <a:schemeClr val="tx1"/>
                </a:solidFill>
              </a:rPr>
              <a:t> on </a:t>
            </a:r>
            <a:r>
              <a:rPr lang="en-US" sz="2000" dirty="0" err="1">
                <a:solidFill>
                  <a:schemeClr val="tx1"/>
                </a:solidFill>
              </a:rPr>
              <a:t>liczbę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atomową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50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235</Words>
  <Application>Microsoft Office PowerPoint</Application>
  <PresentationFormat>Panoramiczny</PresentationFormat>
  <Paragraphs>25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Garamond</vt:lpstr>
      <vt:lpstr>Mydło</vt:lpstr>
      <vt:lpstr>Kazimierz Fajans </vt:lpstr>
      <vt:lpstr>ŻYCIORYS</vt:lpstr>
      <vt:lpstr>BIOGRAFIA</vt:lpstr>
      <vt:lpstr>OSIĄGNIĘCIA W DZIEDZINIE CHEMI</vt:lpstr>
      <vt:lpstr>PYTANIA DO KLASY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Kazimierz Fajans</dc:title>
  <dc:creator>Adrian Kurła</dc:creator>
  <cp:lastModifiedBy>Wicedyrektor</cp:lastModifiedBy>
  <cp:revision>4</cp:revision>
  <dcterms:created xsi:type="dcterms:W3CDTF">2020-03-14T18:14:35Z</dcterms:created>
  <dcterms:modified xsi:type="dcterms:W3CDTF">2020-04-30T19:58:17Z</dcterms:modified>
</cp:coreProperties>
</file>