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71" r:id="rId12"/>
    <p:sldId id="266" r:id="rId13"/>
    <p:sldId id="267" r:id="rId14"/>
    <p:sldId id="269" r:id="rId15"/>
    <p:sldId id="270" r:id="rId16"/>
    <p:sldId id="268" r:id="rId17"/>
    <p:sldId id="272" r:id="rId18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kcja domyślna" id="{0617C455-C7AE-4A41-B298-030E0A7FF2A5}">
          <p14:sldIdLst>
            <p14:sldId id="256"/>
            <p14:sldId id="257"/>
            <p14:sldId id="259"/>
            <p14:sldId id="258"/>
            <p14:sldId id="260"/>
            <p14:sldId id="261"/>
            <p14:sldId id="262"/>
            <p14:sldId id="263"/>
            <p14:sldId id="264"/>
            <p14:sldId id="265"/>
            <p14:sldId id="271"/>
            <p14:sldId id="266"/>
            <p14:sldId id="267"/>
            <p14:sldId id="269"/>
            <p14:sldId id="270"/>
            <p14:sldId id="268"/>
            <p14:sldId id="272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chał Kazubiński" initials="MK" lastIdx="3" clrIdx="0">
    <p:extLst>
      <p:ext uri="{19B8F6BF-5375-455C-9EA6-DF929625EA0E}">
        <p15:presenceInfo xmlns:p15="http://schemas.microsoft.com/office/powerpoint/2012/main" userId="76293d6541e0c2d6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35" autoAdjust="0"/>
  </p:normalViewPr>
  <p:slideViewPr>
    <p:cSldViewPr snapToGrid="0">
      <p:cViewPr varScale="1">
        <p:scale>
          <a:sx n="83" d="100"/>
          <a:sy n="83" d="100"/>
        </p:scale>
        <p:origin x="658" y="67"/>
      </p:cViewPr>
      <p:guideLst/>
    </p:cSldViewPr>
  </p:slideViewPr>
  <p:outlineViewPr>
    <p:cViewPr>
      <p:scale>
        <a:sx n="33" d="100"/>
        <a:sy n="33" d="100"/>
      </p:scale>
      <p:origin x="0" y="-2574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0-03-15T08:37:42.693" idx="3">
    <p:pos x="10" y="10"/>
    <p:text/>
    <p:extLst>
      <p:ext uri="{C676402C-5697-4E1C-873F-D02D1690AC5C}">
        <p15:threadingInfo xmlns:p15="http://schemas.microsoft.com/office/powerpoint/2012/main" timeZoneBias="-6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8BEEDC6-2ECC-491C-BCE8-7F084EB944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AB695910-C3EF-4154-AC79-C1BACA960E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30557761-23F9-49A3-A060-2786691815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D223A-728E-4BBD-A72F-4B499BB208E6}" type="datetimeFigureOut">
              <a:rPr lang="pl-PL" smtClean="0"/>
              <a:t>30.04.2020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2C3772FE-1087-4C9A-9142-06EB529FFA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BC4E3702-5274-482C-AFAC-04AAA8A091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9F390-21F3-491E-A1FF-53FAAFEA3EE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331031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wipe/>
      </p:transition>
    </mc:Choice>
    <mc:Fallback xmlns="">
      <p:transition spd="slow">
        <p:wip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0EE5EBA-4837-488A-9FDA-373903FBB3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B4223842-DE93-48B1-8E60-7637A8DCCD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14FB9640-819D-468F-9C50-44F7A68674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D223A-728E-4BBD-A72F-4B499BB208E6}" type="datetimeFigureOut">
              <a:rPr lang="pl-PL" smtClean="0"/>
              <a:t>30.04.2020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8FCB053B-15C5-40EE-B7D3-ACD77CF2B9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A8F76A72-9710-42AE-A62E-7D963C3202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9F390-21F3-491E-A1FF-53FAAFEA3EE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658275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wipe/>
      </p:transition>
    </mc:Choice>
    <mc:Fallback xmlns="">
      <p:transition spd="slow">
        <p:wip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44CD6AF5-FE8D-4464-99ED-09642524557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F3AD0943-805B-4731-A00D-02BBD2E233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22C8657E-95EF-489C-9F04-5A9BE54C95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D223A-728E-4BBD-A72F-4B499BB208E6}" type="datetimeFigureOut">
              <a:rPr lang="pl-PL" smtClean="0"/>
              <a:t>30.04.2020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CA9A0978-CCDF-4F00-AC84-936EB10CDD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47718A51-E116-49B9-B0F2-3CEF13EE2F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9F390-21F3-491E-A1FF-53FAAFEA3EE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226336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wipe/>
      </p:transition>
    </mc:Choice>
    <mc:Fallback xmlns="">
      <p:transition spd="slow">
        <p:wip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308C695-AF79-4267-9565-BDB544A093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5802596-EBEF-4F54-A6E0-EAE4BD5B7C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3FF15565-C55D-42B7-8767-5EC2B8FF31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D223A-728E-4BBD-A72F-4B499BB208E6}" type="datetimeFigureOut">
              <a:rPr lang="pl-PL" smtClean="0"/>
              <a:t>30.04.2020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DD041570-78E3-4787-B75E-EEA3EB7F05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6CBC781C-21E3-49A5-B778-CE24D59CF6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9F390-21F3-491E-A1FF-53FAAFEA3EE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527467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wipe/>
      </p:transition>
    </mc:Choice>
    <mc:Fallback xmlns="">
      <p:transition spd="slow">
        <p:wip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0B8258A-0376-4D31-9D32-6B7E5A5FD3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76CDE6F0-4C40-4CCF-A95F-EB2214B657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C08AC74A-9729-4982-9444-1100198909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D223A-728E-4BBD-A72F-4B499BB208E6}" type="datetimeFigureOut">
              <a:rPr lang="pl-PL" smtClean="0"/>
              <a:t>30.04.2020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FE965E44-0FB3-4193-B6FA-47901663F2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586D0AF2-31E1-4EA9-B34B-EC296F124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9F390-21F3-491E-A1FF-53FAAFEA3EE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159629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wipe/>
      </p:transition>
    </mc:Choice>
    <mc:Fallback xmlns="">
      <p:transition spd="slow">
        <p:wip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86A8A85-947E-45F9-A745-BC7F65283C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B3F814E-9C32-487D-B7E0-56F39E175C9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EF8BEDC1-1DD1-49AF-9FC1-D611934EB9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E40B0585-987B-4260-A490-01D5CA37D3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D223A-728E-4BBD-A72F-4B499BB208E6}" type="datetimeFigureOut">
              <a:rPr lang="pl-PL" smtClean="0"/>
              <a:t>30.04.2020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C0E2A1D6-6CCE-4AB0-B494-5EFC6BFED7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0154D214-DA04-411B-8005-4D88FF0DF7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9F390-21F3-491E-A1FF-53FAAFEA3EE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691192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wipe/>
      </p:transition>
    </mc:Choice>
    <mc:Fallback xmlns="">
      <p:transition spd="slow">
        <p:wip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F9E6AFC-FA85-4AE1-91E1-50EF07A663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B001CA7B-B4B0-4B77-944C-6058C79709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6AAD3AE4-5E91-4EB5-86BD-7AC57A17F9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2A2B236E-D5E0-4DE1-9F88-4DF02031033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F80556C5-DA57-4263-AA8B-4C8CBA6089E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86458740-1ECE-4045-994B-15440CE439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D223A-728E-4BBD-A72F-4B499BB208E6}" type="datetimeFigureOut">
              <a:rPr lang="pl-PL" smtClean="0"/>
              <a:t>30.04.2020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2AB24DD5-C2E1-460C-AAF9-1A6A13BCB0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3600D9FB-F20E-453F-97FC-25E1A0E182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9F390-21F3-491E-A1FF-53FAAFEA3EE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36844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wipe/>
      </p:transition>
    </mc:Choice>
    <mc:Fallback xmlns="">
      <p:transition spd="slow">
        <p:wip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755DA66-6A2F-4D9E-A66E-227F452A61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D9F7E2E8-1058-4322-B900-9A74B6743B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D223A-728E-4BBD-A72F-4B499BB208E6}" type="datetimeFigureOut">
              <a:rPr lang="pl-PL" smtClean="0"/>
              <a:t>30.04.2020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79F12101-D3E8-4E01-A02E-20C74F1FFF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F88780AB-D482-4BC4-8FFC-08E9E8CCC4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9F390-21F3-491E-A1FF-53FAAFEA3EE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21406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wipe/>
      </p:transition>
    </mc:Choice>
    <mc:Fallback xmlns="">
      <p:transition spd="slow">
        <p:wip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55224100-C3B2-4447-A471-CF72A39D0B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D223A-728E-4BBD-A72F-4B499BB208E6}" type="datetimeFigureOut">
              <a:rPr lang="pl-PL" smtClean="0"/>
              <a:t>30.04.2020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AF440042-07A6-4D11-AB3A-EA1C62FC4C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28320415-FC1F-497E-AC13-F16EE2E8F6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9F390-21F3-491E-A1FF-53FAAFEA3EE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61275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wipe/>
      </p:transition>
    </mc:Choice>
    <mc:Fallback xmlns="">
      <p:transition spd="slow">
        <p:wip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815C806-2712-4DBE-B16F-233662B439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739011B-13B2-4C01-A7C4-93E1C2CD7B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1EEA224C-3CE5-4319-8304-EFBA861325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9554CD28-5229-4324-8784-6AF04441DB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D223A-728E-4BBD-A72F-4B499BB208E6}" type="datetimeFigureOut">
              <a:rPr lang="pl-PL" smtClean="0"/>
              <a:t>30.04.2020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1261A9E2-5E71-4623-AC96-30ACB5613A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67C2E255-30E5-439D-8F64-7D04459129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9F390-21F3-491E-A1FF-53FAAFEA3EE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109320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wipe/>
      </p:transition>
    </mc:Choice>
    <mc:Fallback xmlns="">
      <p:transition spd="slow">
        <p:wip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6796489-70D9-42CB-9A39-0E8251C8F3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4342FA51-3F56-47F8-B820-8A8DB62AFF8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9B102ED0-C35C-4DB8-85AB-A4BBD5ABB5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26CB56FA-EC84-47DA-B8F6-B4686580AA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D223A-728E-4BBD-A72F-4B499BB208E6}" type="datetimeFigureOut">
              <a:rPr lang="pl-PL" smtClean="0"/>
              <a:t>30.04.2020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A2C2BEC2-375B-4CE7-A833-2002D1773E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3253398C-1A76-4914-B1EB-F81F905766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9F390-21F3-491E-A1FF-53FAAFEA3EE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4555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wipe/>
      </p:transition>
    </mc:Choice>
    <mc:Fallback xmlns="">
      <p:transition spd="slow">
        <p:wip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7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97179ACC-A0F4-4564-8C6E-D0CB3FE744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B1B808A1-1124-4D7C-A872-E59FAADB99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1DEF0AB2-E357-4121-96CD-7C2AE39EE4D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5D223A-728E-4BBD-A72F-4B499BB208E6}" type="datetimeFigureOut">
              <a:rPr lang="pl-PL" smtClean="0"/>
              <a:t>30.04.2020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1B3FBBFC-E65A-49A2-92CD-912D99CD823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938B7D25-9FB1-43AA-B74C-9671E09F97A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49F390-21F3-491E-A1FF-53FAAFEA3EE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427893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500">
        <p:wipe/>
      </p:transition>
    </mc:Choice>
    <mc:Fallback xmlns="">
      <p:transition spd="slow">
        <p:wip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Relationship Id="rId4" Type="http://schemas.openxmlformats.org/officeDocument/2006/relationships/comments" Target="../comments/commen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D8F387B-FFC6-4181-8DC8-512DC28D51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46627" y="575734"/>
            <a:ext cx="4645250" cy="3081867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pPr algn="ctr">
              <a:lnSpc>
                <a:spcPct val="100000"/>
              </a:lnSpc>
            </a:pPr>
            <a:r>
              <a:rPr lang="en-US" sz="6600" b="1" dirty="0">
                <a:latin typeface="Arial Rounded MT Bold" panose="020F0704030504030204" pitchFamily="34" charset="0"/>
              </a:rPr>
              <a:t>Jan </a:t>
            </a:r>
            <a:r>
              <a:rPr lang="en-US" sz="6600" b="1" dirty="0" err="1">
                <a:latin typeface="Arial Rounded MT Bold" panose="020F0704030504030204" pitchFamily="34" charset="0"/>
              </a:rPr>
              <a:t>Czochralski</a:t>
            </a:r>
            <a:r>
              <a:rPr lang="pl-PL" sz="6600" b="1" dirty="0">
                <a:latin typeface="Arial Rounded MT Bold" panose="020F0704030504030204" pitchFamily="34" charset="0"/>
              </a:rPr>
              <a:t/>
            </a:r>
            <a:br>
              <a:rPr lang="pl-PL" sz="6600" b="1" dirty="0">
                <a:latin typeface="Arial Rounded MT Bold" panose="020F0704030504030204" pitchFamily="34" charset="0"/>
              </a:rPr>
            </a:br>
            <a:r>
              <a:rPr lang="pl-PL" sz="6600" b="1" dirty="0">
                <a:latin typeface="Arial Rounded MT Bold" panose="020F0704030504030204" pitchFamily="34" charset="0"/>
              </a:rPr>
              <a:t/>
            </a:r>
            <a:br>
              <a:rPr lang="pl-PL" sz="6600" b="1" dirty="0">
                <a:latin typeface="Arial Rounded MT Bold" panose="020F0704030504030204" pitchFamily="34" charset="0"/>
              </a:rPr>
            </a:br>
            <a:r>
              <a:rPr lang="pl-PL" sz="4000" b="1" dirty="0">
                <a:latin typeface="Arial Rounded MT Bold" panose="020F0704030504030204" pitchFamily="34" charset="0"/>
              </a:rPr>
              <a:t>(1885 – 1953)</a:t>
            </a:r>
            <a:endParaRPr lang="en-US" sz="6600" b="1" dirty="0">
              <a:latin typeface="Arial Rounded MT Bold" panose="020F0704030504030204" pitchFamily="34" charset="0"/>
            </a:endParaRP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4AFB63F6-BD0E-48B2-9253-D907AD0DD5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121225" y="4603826"/>
            <a:ext cx="3896055" cy="1147863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 algn="ctr">
              <a:buNone/>
            </a:pPr>
            <a:r>
              <a:rPr lang="en-US" sz="4000" b="1" dirty="0" err="1">
                <a:latin typeface="Arial Narrow" panose="020B0506020202030204" pitchFamily="34" charset="0"/>
              </a:rPr>
              <a:t>Polski</a:t>
            </a:r>
            <a:r>
              <a:rPr lang="en-US" sz="4000" b="1" dirty="0">
                <a:latin typeface="Arial Narrow" panose="020B0506020202030204" pitchFamily="34" charset="0"/>
              </a:rPr>
              <a:t> </a:t>
            </a:r>
            <a:r>
              <a:rPr lang="en-US" sz="4000" b="1" dirty="0" err="1">
                <a:latin typeface="Arial Narrow" panose="020B0506020202030204" pitchFamily="34" charset="0"/>
              </a:rPr>
              <a:t>chemik</a:t>
            </a:r>
            <a:r>
              <a:rPr lang="en-US" sz="4000" b="1" dirty="0">
                <a:latin typeface="Arial Narrow" panose="020B0506020202030204" pitchFamily="34" charset="0"/>
              </a:rPr>
              <a:t>, </a:t>
            </a:r>
            <a:r>
              <a:rPr lang="en-US" sz="4000" b="1" dirty="0" err="1">
                <a:latin typeface="Arial Narrow" panose="020B0506020202030204" pitchFamily="34" charset="0"/>
              </a:rPr>
              <a:t>metaloznawca</a:t>
            </a:r>
            <a:endParaRPr lang="en-US" sz="4000" b="1" dirty="0">
              <a:latin typeface="Arial Narrow" panose="020B0506020202030204" pitchFamily="34" charset="0"/>
            </a:endParaRP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1DB7C82F-AB7E-4F0C-B829-FA1B9C41518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Symbol zastępczy zawartości 4">
            <a:extLst>
              <a:ext uri="{FF2B5EF4-FFF2-40B4-BE49-F238E27FC236}">
                <a16:creationId xmlns:a16="http://schemas.microsoft.com/office/drawing/2014/main" id="{8FC84446-D8B3-4D53-87EB-5D9A98A54405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2"/>
          <a:srcRect r="-1" b="22871"/>
          <a:stretch/>
        </p:blipFill>
        <p:spPr>
          <a:xfrm>
            <a:off x="20" y="10"/>
            <a:ext cx="6024134" cy="6857990"/>
          </a:xfrm>
          <a:custGeom>
            <a:avLst/>
            <a:gdLst/>
            <a:ahLst/>
            <a:cxnLst/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289168362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EE39DFCF-9247-4DE5-BB93-074BFAF07A3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42B652E-D499-4CDA-8F7A-60469EDBCBE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01632" y="996662"/>
            <a:ext cx="4864676" cy="4864676"/>
          </a:xfrm>
          <a:custGeom>
            <a:avLst/>
            <a:gdLst>
              <a:gd name="connsiteX0" fmla="*/ 0 w 4864676"/>
              <a:gd name="connsiteY0" fmla="*/ 0 h 4864676"/>
              <a:gd name="connsiteX1" fmla="*/ 4864676 w 4864676"/>
              <a:gd name="connsiteY1" fmla="*/ 0 h 4864676"/>
              <a:gd name="connsiteX2" fmla="*/ 4864676 w 4864676"/>
              <a:gd name="connsiteY2" fmla="*/ 4864676 h 4864676"/>
              <a:gd name="connsiteX3" fmla="*/ 1281101 w 4864676"/>
              <a:gd name="connsiteY3" fmla="*/ 4864676 h 4864676"/>
              <a:gd name="connsiteX4" fmla="*/ 0 w 4864676"/>
              <a:gd name="connsiteY4" fmla="*/ 3583575 h 48646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864676" h="4864676">
                <a:moveTo>
                  <a:pt x="0" y="0"/>
                </a:moveTo>
                <a:lnTo>
                  <a:pt x="4864676" y="0"/>
                </a:lnTo>
                <a:lnTo>
                  <a:pt x="4864676" y="4864676"/>
                </a:lnTo>
                <a:lnTo>
                  <a:pt x="1281101" y="4864676"/>
                </a:lnTo>
                <a:lnTo>
                  <a:pt x="0" y="3583575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484A22B8-F5B6-47C2-B88E-DADAF379130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7225693" y="996662"/>
            <a:ext cx="4864676" cy="4864676"/>
          </a:xfrm>
          <a:custGeom>
            <a:avLst/>
            <a:gdLst>
              <a:gd name="connsiteX0" fmla="*/ 0 w 4864676"/>
              <a:gd name="connsiteY0" fmla="*/ 0 h 4864676"/>
              <a:gd name="connsiteX1" fmla="*/ 3583574 w 4864676"/>
              <a:gd name="connsiteY1" fmla="*/ 0 h 4864676"/>
              <a:gd name="connsiteX2" fmla="*/ 4864676 w 4864676"/>
              <a:gd name="connsiteY2" fmla="*/ 1281103 h 4864676"/>
              <a:gd name="connsiteX3" fmla="*/ 4864676 w 4864676"/>
              <a:gd name="connsiteY3" fmla="*/ 4864676 h 4864676"/>
              <a:gd name="connsiteX4" fmla="*/ 0 w 4864676"/>
              <a:gd name="connsiteY4" fmla="*/ 4864676 h 48646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864676" h="4864676">
                <a:moveTo>
                  <a:pt x="0" y="0"/>
                </a:moveTo>
                <a:lnTo>
                  <a:pt x="3583574" y="0"/>
                </a:lnTo>
                <a:lnTo>
                  <a:pt x="4864676" y="1281103"/>
                </a:lnTo>
                <a:lnTo>
                  <a:pt x="4864676" y="4864676"/>
                </a:lnTo>
                <a:lnTo>
                  <a:pt x="0" y="4864676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A987C18C-164D-4263-B486-4647A98E888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2789020" y="1"/>
            <a:ext cx="6613961" cy="3286380"/>
          </a:xfrm>
          <a:prstGeom prst="triangle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Isosceles Triangle 15">
            <a:extLst>
              <a:ext uri="{FF2B5EF4-FFF2-40B4-BE49-F238E27FC236}">
                <a16:creationId xmlns:a16="http://schemas.microsoft.com/office/drawing/2014/main" id="{E7E98B39-04C6-408B-92FD-76862874063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809286" y="3571620"/>
            <a:ext cx="6613961" cy="3286380"/>
          </a:xfrm>
          <a:prstGeom prst="triangle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981C8C27-2457-421F-BDC4-7B4EA3C7828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3401311" y="734311"/>
            <a:ext cx="5389379" cy="5389379"/>
          </a:xfrm>
          <a:custGeom>
            <a:avLst/>
            <a:gdLst>
              <a:gd name="connsiteX0" fmla="*/ 0 w 5389379"/>
              <a:gd name="connsiteY0" fmla="*/ 540040 h 5389379"/>
              <a:gd name="connsiteX1" fmla="*/ 540040 w 5389379"/>
              <a:gd name="connsiteY1" fmla="*/ 0 h 5389379"/>
              <a:gd name="connsiteX2" fmla="*/ 5389379 w 5389379"/>
              <a:gd name="connsiteY2" fmla="*/ 0 h 5389379"/>
              <a:gd name="connsiteX3" fmla="*/ 5389379 w 5389379"/>
              <a:gd name="connsiteY3" fmla="*/ 4838655 h 5389379"/>
              <a:gd name="connsiteX4" fmla="*/ 4838655 w 5389379"/>
              <a:gd name="connsiteY4" fmla="*/ 5389379 h 5389379"/>
              <a:gd name="connsiteX5" fmla="*/ 0 w 5389379"/>
              <a:gd name="connsiteY5" fmla="*/ 5389379 h 5389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89379" h="5389379">
                <a:moveTo>
                  <a:pt x="0" y="540040"/>
                </a:moveTo>
                <a:lnTo>
                  <a:pt x="540040" y="0"/>
                </a:lnTo>
                <a:lnTo>
                  <a:pt x="5389379" y="0"/>
                </a:lnTo>
                <a:lnTo>
                  <a:pt x="5389379" y="4838655"/>
                </a:lnTo>
                <a:lnTo>
                  <a:pt x="4838655" y="5389379"/>
                </a:lnTo>
                <a:lnTo>
                  <a:pt x="0" y="5389379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CEA13C66-82C1-44AF-972B-8F5CCA41B6D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0271208" y="5287803"/>
            <a:ext cx="955808" cy="95580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9DB36437-FE59-457E-91A7-396BBD3C9C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2700283" y="33283"/>
            <a:ext cx="6791435" cy="6791435"/>
          </a:xfrm>
          <a:custGeom>
            <a:avLst/>
            <a:gdLst>
              <a:gd name="connsiteX0" fmla="*/ 1860938 w 6791435"/>
              <a:gd name="connsiteY0" fmla="*/ 81158 h 6791435"/>
              <a:gd name="connsiteX1" fmla="*/ 1942096 w 6791435"/>
              <a:gd name="connsiteY1" fmla="*/ 0 h 6791435"/>
              <a:gd name="connsiteX2" fmla="*/ 6791435 w 6791435"/>
              <a:gd name="connsiteY2" fmla="*/ 0 h 6791435"/>
              <a:gd name="connsiteX3" fmla="*/ 6791435 w 6791435"/>
              <a:gd name="connsiteY3" fmla="*/ 4838655 h 6791435"/>
              <a:gd name="connsiteX4" fmla="*/ 6710277 w 6791435"/>
              <a:gd name="connsiteY4" fmla="*/ 4919813 h 6791435"/>
              <a:gd name="connsiteX5" fmla="*/ 6710277 w 6791435"/>
              <a:gd name="connsiteY5" fmla="*/ 81158 h 6791435"/>
              <a:gd name="connsiteX6" fmla="*/ 0 w 6791435"/>
              <a:gd name="connsiteY6" fmla="*/ 1942096 h 6791435"/>
              <a:gd name="connsiteX7" fmla="*/ 81158 w 6791435"/>
              <a:gd name="connsiteY7" fmla="*/ 1860938 h 6791435"/>
              <a:gd name="connsiteX8" fmla="*/ 81158 w 6791435"/>
              <a:gd name="connsiteY8" fmla="*/ 6710277 h 6791435"/>
              <a:gd name="connsiteX9" fmla="*/ 4919813 w 6791435"/>
              <a:gd name="connsiteY9" fmla="*/ 6710277 h 6791435"/>
              <a:gd name="connsiteX10" fmla="*/ 4838655 w 6791435"/>
              <a:gd name="connsiteY10" fmla="*/ 6791435 h 6791435"/>
              <a:gd name="connsiteX11" fmla="*/ 0 w 6791435"/>
              <a:gd name="connsiteY11" fmla="*/ 6791435 h 6791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791435" h="6791435">
                <a:moveTo>
                  <a:pt x="1860938" y="81158"/>
                </a:moveTo>
                <a:lnTo>
                  <a:pt x="1942096" y="0"/>
                </a:lnTo>
                <a:lnTo>
                  <a:pt x="6791435" y="0"/>
                </a:lnTo>
                <a:lnTo>
                  <a:pt x="6791435" y="4838655"/>
                </a:lnTo>
                <a:lnTo>
                  <a:pt x="6710277" y="4919813"/>
                </a:lnTo>
                <a:lnTo>
                  <a:pt x="6710277" y="81158"/>
                </a:lnTo>
                <a:close/>
                <a:moveTo>
                  <a:pt x="0" y="1942096"/>
                </a:moveTo>
                <a:lnTo>
                  <a:pt x="81158" y="1860938"/>
                </a:lnTo>
                <a:lnTo>
                  <a:pt x="81158" y="6710277"/>
                </a:lnTo>
                <a:lnTo>
                  <a:pt x="4919813" y="6710277"/>
                </a:lnTo>
                <a:lnTo>
                  <a:pt x="4838655" y="6791435"/>
                </a:lnTo>
                <a:lnTo>
                  <a:pt x="0" y="6791435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6D5E253D-B7BF-4368-9B1A-525350F81C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04642" y="2353641"/>
            <a:ext cx="5782716" cy="2150719"/>
          </a:xfrm>
          <a:noFill/>
        </p:spPr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pl-PL" b="1" kern="1200" dirty="0">
                <a:solidFill>
                  <a:schemeClr val="accent1">
                    <a:lumMod val="50000"/>
                  </a:schemeClr>
                </a:solidFill>
                <a:latin typeface="Arial Narrow" panose="020B0506020202030204" pitchFamily="34" charset="0"/>
              </a:rPr>
              <a:t>O s i ą g n i ę c i a</a:t>
            </a:r>
            <a:br>
              <a:rPr lang="pl-PL" b="1" kern="1200" dirty="0">
                <a:solidFill>
                  <a:schemeClr val="accent1">
                    <a:lumMod val="50000"/>
                  </a:schemeClr>
                </a:solidFill>
                <a:latin typeface="Arial Narrow" panose="020B0506020202030204" pitchFamily="34" charset="0"/>
              </a:rPr>
            </a:br>
            <a:r>
              <a:rPr lang="pl-PL" b="1" kern="1200" dirty="0">
                <a:solidFill>
                  <a:schemeClr val="accent1">
                    <a:lumMod val="50000"/>
                  </a:schemeClr>
                </a:solidFill>
                <a:latin typeface="Arial Narrow" panose="020B0506020202030204" pitchFamily="34" charset="0"/>
              </a:rPr>
              <a:t>w</a:t>
            </a:r>
            <a:br>
              <a:rPr lang="pl-PL" b="1" kern="1200" dirty="0">
                <a:solidFill>
                  <a:schemeClr val="accent1">
                    <a:lumMod val="50000"/>
                  </a:schemeClr>
                </a:solidFill>
                <a:latin typeface="Arial Narrow" panose="020B0506020202030204" pitchFamily="34" charset="0"/>
              </a:rPr>
            </a:br>
            <a:r>
              <a:rPr lang="pl-PL" b="1" kern="1200" dirty="0">
                <a:solidFill>
                  <a:schemeClr val="accent1">
                    <a:lumMod val="50000"/>
                  </a:schemeClr>
                </a:solidFill>
                <a:latin typeface="Arial Narrow" panose="020B0506020202030204" pitchFamily="34" charset="0"/>
              </a:rPr>
              <a:t>d z i e d z i n i e </a:t>
            </a:r>
            <a:br>
              <a:rPr lang="pl-PL" b="1" kern="1200" dirty="0">
                <a:solidFill>
                  <a:schemeClr val="accent1">
                    <a:lumMod val="50000"/>
                  </a:schemeClr>
                </a:solidFill>
                <a:latin typeface="Arial Narrow" panose="020B0506020202030204" pitchFamily="34" charset="0"/>
              </a:rPr>
            </a:br>
            <a:r>
              <a:rPr lang="pl-PL" b="1" kern="1200" dirty="0">
                <a:solidFill>
                  <a:schemeClr val="accent1">
                    <a:lumMod val="50000"/>
                  </a:schemeClr>
                </a:solidFill>
                <a:latin typeface="Arial Narrow" panose="020B0506020202030204" pitchFamily="34" charset="0"/>
              </a:rPr>
              <a:t>c h e m i </a:t>
            </a:r>
            <a:r>
              <a:rPr lang="pl-PL" b="1" kern="1200" dirty="0" err="1">
                <a:solidFill>
                  <a:schemeClr val="accent1">
                    <a:lumMod val="50000"/>
                  </a:schemeClr>
                </a:solidFill>
                <a:latin typeface="Arial Narrow" panose="020B0506020202030204" pitchFamily="34" charset="0"/>
              </a:rPr>
              <a:t>i</a:t>
            </a:r>
            <a:endParaRPr lang="en-US" b="1" kern="1200" dirty="0">
              <a:solidFill>
                <a:schemeClr val="accent1">
                  <a:lumMod val="50000"/>
                </a:schemeClr>
              </a:solidFill>
              <a:latin typeface="Arial Narrow" panose="020B0506020202030204" pitchFamily="34" charset="0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844D3693-2EFE-4667-89D5-47E2D592091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042846" y="410171"/>
            <a:ext cx="1321281" cy="1321281"/>
          </a:xfrm>
          <a:prstGeom prst="rect">
            <a:avLst/>
          </a:pr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C21FD796-9CD0-404D-8DF5-5274C0BCC75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30319" y="1508609"/>
            <a:ext cx="700047" cy="700047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227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wipe/>
      </p:transition>
    </mc:Choice>
    <mc:Fallback xmlns="">
      <p:transition spd="slow">
        <p:wip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EE39DFCF-9247-4DE5-BB93-074BFAF07A3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42B652E-D499-4CDA-8F7A-60469EDBCBE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01632" y="996662"/>
            <a:ext cx="4864676" cy="4864676"/>
          </a:xfrm>
          <a:custGeom>
            <a:avLst/>
            <a:gdLst>
              <a:gd name="connsiteX0" fmla="*/ 0 w 4864676"/>
              <a:gd name="connsiteY0" fmla="*/ 0 h 4864676"/>
              <a:gd name="connsiteX1" fmla="*/ 4864676 w 4864676"/>
              <a:gd name="connsiteY1" fmla="*/ 0 h 4864676"/>
              <a:gd name="connsiteX2" fmla="*/ 4864676 w 4864676"/>
              <a:gd name="connsiteY2" fmla="*/ 4864676 h 4864676"/>
              <a:gd name="connsiteX3" fmla="*/ 1281101 w 4864676"/>
              <a:gd name="connsiteY3" fmla="*/ 4864676 h 4864676"/>
              <a:gd name="connsiteX4" fmla="*/ 0 w 4864676"/>
              <a:gd name="connsiteY4" fmla="*/ 3583575 h 48646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864676" h="4864676">
                <a:moveTo>
                  <a:pt x="0" y="0"/>
                </a:moveTo>
                <a:lnTo>
                  <a:pt x="4864676" y="0"/>
                </a:lnTo>
                <a:lnTo>
                  <a:pt x="4864676" y="4864676"/>
                </a:lnTo>
                <a:lnTo>
                  <a:pt x="1281101" y="4864676"/>
                </a:lnTo>
                <a:lnTo>
                  <a:pt x="0" y="3583575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484A22B8-F5B6-47C2-B88E-DADAF379130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7225693" y="996662"/>
            <a:ext cx="4864676" cy="4864676"/>
          </a:xfrm>
          <a:custGeom>
            <a:avLst/>
            <a:gdLst>
              <a:gd name="connsiteX0" fmla="*/ 0 w 4864676"/>
              <a:gd name="connsiteY0" fmla="*/ 0 h 4864676"/>
              <a:gd name="connsiteX1" fmla="*/ 3583574 w 4864676"/>
              <a:gd name="connsiteY1" fmla="*/ 0 h 4864676"/>
              <a:gd name="connsiteX2" fmla="*/ 4864676 w 4864676"/>
              <a:gd name="connsiteY2" fmla="*/ 1281103 h 4864676"/>
              <a:gd name="connsiteX3" fmla="*/ 4864676 w 4864676"/>
              <a:gd name="connsiteY3" fmla="*/ 4864676 h 4864676"/>
              <a:gd name="connsiteX4" fmla="*/ 0 w 4864676"/>
              <a:gd name="connsiteY4" fmla="*/ 4864676 h 48646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864676" h="4864676">
                <a:moveTo>
                  <a:pt x="0" y="0"/>
                </a:moveTo>
                <a:lnTo>
                  <a:pt x="3583574" y="0"/>
                </a:lnTo>
                <a:lnTo>
                  <a:pt x="4864676" y="1281103"/>
                </a:lnTo>
                <a:lnTo>
                  <a:pt x="4864676" y="4864676"/>
                </a:lnTo>
                <a:lnTo>
                  <a:pt x="0" y="4864676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A987C18C-164D-4263-B486-4647A98E888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2789020" y="1"/>
            <a:ext cx="6613961" cy="3286380"/>
          </a:xfrm>
          <a:prstGeom prst="triangle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Isosceles Triangle 15">
            <a:extLst>
              <a:ext uri="{FF2B5EF4-FFF2-40B4-BE49-F238E27FC236}">
                <a16:creationId xmlns:a16="http://schemas.microsoft.com/office/drawing/2014/main" id="{E7E98B39-04C6-408B-92FD-76862874063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809286" y="3571620"/>
            <a:ext cx="6613961" cy="3286380"/>
          </a:xfrm>
          <a:prstGeom prst="triangle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981C8C27-2457-421F-BDC4-7B4EA3C7828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3401311" y="734311"/>
            <a:ext cx="5389379" cy="5389379"/>
          </a:xfrm>
          <a:custGeom>
            <a:avLst/>
            <a:gdLst>
              <a:gd name="connsiteX0" fmla="*/ 0 w 5389379"/>
              <a:gd name="connsiteY0" fmla="*/ 540040 h 5389379"/>
              <a:gd name="connsiteX1" fmla="*/ 540040 w 5389379"/>
              <a:gd name="connsiteY1" fmla="*/ 0 h 5389379"/>
              <a:gd name="connsiteX2" fmla="*/ 5389379 w 5389379"/>
              <a:gd name="connsiteY2" fmla="*/ 0 h 5389379"/>
              <a:gd name="connsiteX3" fmla="*/ 5389379 w 5389379"/>
              <a:gd name="connsiteY3" fmla="*/ 4838655 h 5389379"/>
              <a:gd name="connsiteX4" fmla="*/ 4838655 w 5389379"/>
              <a:gd name="connsiteY4" fmla="*/ 5389379 h 5389379"/>
              <a:gd name="connsiteX5" fmla="*/ 0 w 5389379"/>
              <a:gd name="connsiteY5" fmla="*/ 5389379 h 5389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89379" h="5389379">
                <a:moveTo>
                  <a:pt x="0" y="540040"/>
                </a:moveTo>
                <a:lnTo>
                  <a:pt x="540040" y="0"/>
                </a:lnTo>
                <a:lnTo>
                  <a:pt x="5389379" y="0"/>
                </a:lnTo>
                <a:lnTo>
                  <a:pt x="5389379" y="4838655"/>
                </a:lnTo>
                <a:lnTo>
                  <a:pt x="4838655" y="5389379"/>
                </a:lnTo>
                <a:lnTo>
                  <a:pt x="0" y="5389379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CEA13C66-82C1-44AF-972B-8F5CCA41B6D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0271208" y="5287803"/>
            <a:ext cx="955808" cy="95580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9DB36437-FE59-457E-91A7-396BBD3C9C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2700283" y="33283"/>
            <a:ext cx="6791435" cy="6791435"/>
          </a:xfrm>
          <a:custGeom>
            <a:avLst/>
            <a:gdLst>
              <a:gd name="connsiteX0" fmla="*/ 1860938 w 6791435"/>
              <a:gd name="connsiteY0" fmla="*/ 81158 h 6791435"/>
              <a:gd name="connsiteX1" fmla="*/ 1942096 w 6791435"/>
              <a:gd name="connsiteY1" fmla="*/ 0 h 6791435"/>
              <a:gd name="connsiteX2" fmla="*/ 6791435 w 6791435"/>
              <a:gd name="connsiteY2" fmla="*/ 0 h 6791435"/>
              <a:gd name="connsiteX3" fmla="*/ 6791435 w 6791435"/>
              <a:gd name="connsiteY3" fmla="*/ 4838655 h 6791435"/>
              <a:gd name="connsiteX4" fmla="*/ 6710277 w 6791435"/>
              <a:gd name="connsiteY4" fmla="*/ 4919813 h 6791435"/>
              <a:gd name="connsiteX5" fmla="*/ 6710277 w 6791435"/>
              <a:gd name="connsiteY5" fmla="*/ 81158 h 6791435"/>
              <a:gd name="connsiteX6" fmla="*/ 0 w 6791435"/>
              <a:gd name="connsiteY6" fmla="*/ 1942096 h 6791435"/>
              <a:gd name="connsiteX7" fmla="*/ 81158 w 6791435"/>
              <a:gd name="connsiteY7" fmla="*/ 1860938 h 6791435"/>
              <a:gd name="connsiteX8" fmla="*/ 81158 w 6791435"/>
              <a:gd name="connsiteY8" fmla="*/ 6710277 h 6791435"/>
              <a:gd name="connsiteX9" fmla="*/ 4919813 w 6791435"/>
              <a:gd name="connsiteY9" fmla="*/ 6710277 h 6791435"/>
              <a:gd name="connsiteX10" fmla="*/ 4838655 w 6791435"/>
              <a:gd name="connsiteY10" fmla="*/ 6791435 h 6791435"/>
              <a:gd name="connsiteX11" fmla="*/ 0 w 6791435"/>
              <a:gd name="connsiteY11" fmla="*/ 6791435 h 6791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791435" h="6791435">
                <a:moveTo>
                  <a:pt x="1860938" y="81158"/>
                </a:moveTo>
                <a:lnTo>
                  <a:pt x="1942096" y="0"/>
                </a:lnTo>
                <a:lnTo>
                  <a:pt x="6791435" y="0"/>
                </a:lnTo>
                <a:lnTo>
                  <a:pt x="6791435" y="4838655"/>
                </a:lnTo>
                <a:lnTo>
                  <a:pt x="6710277" y="4919813"/>
                </a:lnTo>
                <a:lnTo>
                  <a:pt x="6710277" y="81158"/>
                </a:lnTo>
                <a:close/>
                <a:moveTo>
                  <a:pt x="0" y="1942096"/>
                </a:moveTo>
                <a:lnTo>
                  <a:pt x="81158" y="1860938"/>
                </a:lnTo>
                <a:lnTo>
                  <a:pt x="81158" y="6710277"/>
                </a:lnTo>
                <a:lnTo>
                  <a:pt x="4919813" y="6710277"/>
                </a:lnTo>
                <a:lnTo>
                  <a:pt x="4838655" y="6791435"/>
                </a:lnTo>
                <a:lnTo>
                  <a:pt x="0" y="6791435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D30E35DC-3AA9-44CB-95D8-E61EBFD874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656152" y="609599"/>
            <a:ext cx="7250713" cy="5737127"/>
          </a:xfrm>
          <a:noFill/>
        </p:spPr>
        <p:txBody>
          <a:bodyPr vert="horz" lIns="91440" tIns="45720" rIns="91440" bIns="45720" rtlCol="0">
            <a:normAutofit/>
          </a:bodyPr>
          <a:lstStyle/>
          <a:p>
            <a:r>
              <a:rPr lang="pl-PL" kern="1200" dirty="0">
                <a:solidFill>
                  <a:schemeClr val="accent1">
                    <a:lumMod val="50000"/>
                  </a:schemeClr>
                </a:solidFill>
                <a:latin typeface="Arial Narrow" panose="020B0506020202030204" pitchFamily="34" charset="0"/>
              </a:rPr>
              <a:t>Podczas rozwiązywania kolejnych problemów naukowych narodziły się: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dirty="0">
                <a:solidFill>
                  <a:schemeClr val="accent1">
                    <a:lumMod val="50000"/>
                  </a:schemeClr>
                </a:solidFill>
                <a:latin typeface="Arial Narrow" panose="020B0506020202030204" pitchFamily="34" charset="0"/>
              </a:rPr>
              <a:t>metoda </a:t>
            </a:r>
            <a:r>
              <a:rPr lang="pl-PL" dirty="0" err="1">
                <a:solidFill>
                  <a:schemeClr val="accent1">
                    <a:lumMod val="50000"/>
                  </a:schemeClr>
                </a:solidFill>
                <a:latin typeface="Arial Narrow" panose="020B0506020202030204" pitchFamily="34" charset="0"/>
              </a:rPr>
              <a:t>Czochralskiego</a:t>
            </a:r>
            <a:r>
              <a:rPr lang="pl-PL" dirty="0">
                <a:solidFill>
                  <a:schemeClr val="accent1">
                    <a:lumMod val="50000"/>
                  </a:schemeClr>
                </a:solidFill>
                <a:latin typeface="Arial Narrow" panose="020B0506020202030204" pitchFamily="34" charset="0"/>
              </a:rPr>
              <a:t> hodowli monokryształów;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kern="1200" dirty="0">
                <a:solidFill>
                  <a:schemeClr val="accent1">
                    <a:lumMod val="50000"/>
                  </a:schemeClr>
                </a:solidFill>
                <a:latin typeface="Arial Narrow" panose="020B0506020202030204" pitchFamily="34" charset="0"/>
              </a:rPr>
              <a:t>diagramy rekrystalizacji wykorzystywane do opisu własności materiału;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dirty="0">
                <a:solidFill>
                  <a:schemeClr val="accent1">
                    <a:lumMod val="50000"/>
                  </a:schemeClr>
                </a:solidFill>
                <a:latin typeface="Arial Narrow" panose="020B0506020202030204" pitchFamily="34" charset="0"/>
              </a:rPr>
              <a:t>metoda analizy krzywych ogrzewania;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kern="1200" dirty="0">
                <a:solidFill>
                  <a:schemeClr val="accent1">
                    <a:lumMod val="50000"/>
                  </a:schemeClr>
                </a:solidFill>
                <a:latin typeface="Arial Narrow" panose="020B0506020202030204" pitchFamily="34" charset="0"/>
              </a:rPr>
              <a:t>nowe metody trawienia m.in. </a:t>
            </a:r>
            <a:r>
              <a:rPr lang="pl-PL" dirty="0">
                <a:solidFill>
                  <a:schemeClr val="accent1">
                    <a:lumMod val="50000"/>
                  </a:schemeClr>
                </a:solidFill>
                <a:latin typeface="Arial Narrow" panose="020B0506020202030204" pitchFamily="34" charset="0"/>
              </a:rPr>
              <a:t>z</a:t>
            </a:r>
            <a:r>
              <a:rPr lang="pl-PL" kern="1200" dirty="0">
                <a:solidFill>
                  <a:schemeClr val="accent1">
                    <a:lumMod val="50000"/>
                  </a:schemeClr>
                </a:solidFill>
                <a:latin typeface="Arial Narrow" panose="020B0506020202030204" pitchFamily="34" charset="0"/>
              </a:rPr>
              <a:t>łota;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dirty="0">
                <a:solidFill>
                  <a:schemeClr val="accent1">
                    <a:lumMod val="50000"/>
                  </a:schemeClr>
                </a:solidFill>
                <a:latin typeface="Arial Narrow" panose="020B0506020202030204" pitchFamily="34" charset="0"/>
              </a:rPr>
              <a:t>metody wykrywania i ilościowego oznaczania wtrąceń niemetalicznych w żelazie i stali;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dirty="0">
                <a:solidFill>
                  <a:schemeClr val="accent1">
                    <a:lumMod val="50000"/>
                  </a:schemeClr>
                </a:solidFill>
                <a:latin typeface="Arial Narrow" panose="020B0506020202030204" pitchFamily="34" charset="0"/>
              </a:rPr>
              <a:t>metody badania korozji w kontrolowanych warunkach;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dirty="0">
                <a:solidFill>
                  <a:schemeClr val="accent1">
                    <a:lumMod val="50000"/>
                  </a:schemeClr>
                </a:solidFill>
                <a:latin typeface="Arial Narrow" panose="020B0506020202030204" pitchFamily="34" charset="0"/>
              </a:rPr>
              <a:t>nierentgenowskie metody oznaczania orientacji monokryształów metali;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dirty="0">
                <a:solidFill>
                  <a:schemeClr val="accent1">
                    <a:lumMod val="50000"/>
                  </a:schemeClr>
                </a:solidFill>
                <a:latin typeface="Arial Narrow" panose="020B0506020202030204" pitchFamily="34" charset="0"/>
              </a:rPr>
              <a:t>metody rentgenowskie.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US" kern="1200" dirty="0">
              <a:solidFill>
                <a:schemeClr val="accent1">
                  <a:lumMod val="50000"/>
                </a:schemeClr>
              </a:solidFill>
              <a:latin typeface="Arial Narrow" panose="020B0506020202030204" pitchFamily="34" charset="0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844D3693-2EFE-4667-89D5-47E2D592091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042846" y="410171"/>
            <a:ext cx="1321281" cy="1321281"/>
          </a:xfrm>
          <a:prstGeom prst="rect">
            <a:avLst/>
          </a:pr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C21FD796-9CD0-404D-8DF5-5274C0BCC75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30319" y="1508609"/>
            <a:ext cx="700047" cy="700047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264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wipe/>
      </p:transition>
    </mc:Choice>
    <mc:Fallback xmlns="">
      <p:transition spd="slow">
        <p:wip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EE39DFCF-9247-4DE5-BB93-074BFAF07A3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42B652E-D499-4CDA-8F7A-60469EDBCBE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01632" y="996662"/>
            <a:ext cx="4864676" cy="4864676"/>
          </a:xfrm>
          <a:custGeom>
            <a:avLst/>
            <a:gdLst>
              <a:gd name="connsiteX0" fmla="*/ 0 w 4864676"/>
              <a:gd name="connsiteY0" fmla="*/ 0 h 4864676"/>
              <a:gd name="connsiteX1" fmla="*/ 4864676 w 4864676"/>
              <a:gd name="connsiteY1" fmla="*/ 0 h 4864676"/>
              <a:gd name="connsiteX2" fmla="*/ 4864676 w 4864676"/>
              <a:gd name="connsiteY2" fmla="*/ 4864676 h 4864676"/>
              <a:gd name="connsiteX3" fmla="*/ 1281101 w 4864676"/>
              <a:gd name="connsiteY3" fmla="*/ 4864676 h 4864676"/>
              <a:gd name="connsiteX4" fmla="*/ 0 w 4864676"/>
              <a:gd name="connsiteY4" fmla="*/ 3583575 h 48646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864676" h="4864676">
                <a:moveTo>
                  <a:pt x="0" y="0"/>
                </a:moveTo>
                <a:lnTo>
                  <a:pt x="4864676" y="0"/>
                </a:lnTo>
                <a:lnTo>
                  <a:pt x="4864676" y="4864676"/>
                </a:lnTo>
                <a:lnTo>
                  <a:pt x="1281101" y="4864676"/>
                </a:lnTo>
                <a:lnTo>
                  <a:pt x="0" y="3583575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484A22B8-F5B6-47C2-B88E-DADAF379130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7225693" y="996662"/>
            <a:ext cx="4864676" cy="4864676"/>
          </a:xfrm>
          <a:custGeom>
            <a:avLst/>
            <a:gdLst>
              <a:gd name="connsiteX0" fmla="*/ 0 w 4864676"/>
              <a:gd name="connsiteY0" fmla="*/ 0 h 4864676"/>
              <a:gd name="connsiteX1" fmla="*/ 3583574 w 4864676"/>
              <a:gd name="connsiteY1" fmla="*/ 0 h 4864676"/>
              <a:gd name="connsiteX2" fmla="*/ 4864676 w 4864676"/>
              <a:gd name="connsiteY2" fmla="*/ 1281103 h 4864676"/>
              <a:gd name="connsiteX3" fmla="*/ 4864676 w 4864676"/>
              <a:gd name="connsiteY3" fmla="*/ 4864676 h 4864676"/>
              <a:gd name="connsiteX4" fmla="*/ 0 w 4864676"/>
              <a:gd name="connsiteY4" fmla="*/ 4864676 h 48646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864676" h="4864676">
                <a:moveTo>
                  <a:pt x="0" y="0"/>
                </a:moveTo>
                <a:lnTo>
                  <a:pt x="3583574" y="0"/>
                </a:lnTo>
                <a:lnTo>
                  <a:pt x="4864676" y="1281103"/>
                </a:lnTo>
                <a:lnTo>
                  <a:pt x="4864676" y="4864676"/>
                </a:lnTo>
                <a:lnTo>
                  <a:pt x="0" y="4864676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A987C18C-164D-4263-B486-4647A98E888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2789020" y="1"/>
            <a:ext cx="6613961" cy="3286380"/>
          </a:xfrm>
          <a:prstGeom prst="triangle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Isosceles Triangle 15">
            <a:extLst>
              <a:ext uri="{FF2B5EF4-FFF2-40B4-BE49-F238E27FC236}">
                <a16:creationId xmlns:a16="http://schemas.microsoft.com/office/drawing/2014/main" id="{E7E98B39-04C6-408B-92FD-76862874063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809286" y="3571620"/>
            <a:ext cx="6613961" cy="3286380"/>
          </a:xfrm>
          <a:prstGeom prst="triangle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981C8C27-2457-421F-BDC4-7B4EA3C7828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3401311" y="734311"/>
            <a:ext cx="5389379" cy="5389379"/>
          </a:xfrm>
          <a:custGeom>
            <a:avLst/>
            <a:gdLst>
              <a:gd name="connsiteX0" fmla="*/ 0 w 5389379"/>
              <a:gd name="connsiteY0" fmla="*/ 540040 h 5389379"/>
              <a:gd name="connsiteX1" fmla="*/ 540040 w 5389379"/>
              <a:gd name="connsiteY1" fmla="*/ 0 h 5389379"/>
              <a:gd name="connsiteX2" fmla="*/ 5389379 w 5389379"/>
              <a:gd name="connsiteY2" fmla="*/ 0 h 5389379"/>
              <a:gd name="connsiteX3" fmla="*/ 5389379 w 5389379"/>
              <a:gd name="connsiteY3" fmla="*/ 4838655 h 5389379"/>
              <a:gd name="connsiteX4" fmla="*/ 4838655 w 5389379"/>
              <a:gd name="connsiteY4" fmla="*/ 5389379 h 5389379"/>
              <a:gd name="connsiteX5" fmla="*/ 0 w 5389379"/>
              <a:gd name="connsiteY5" fmla="*/ 5389379 h 5389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89379" h="5389379">
                <a:moveTo>
                  <a:pt x="0" y="540040"/>
                </a:moveTo>
                <a:lnTo>
                  <a:pt x="540040" y="0"/>
                </a:lnTo>
                <a:lnTo>
                  <a:pt x="5389379" y="0"/>
                </a:lnTo>
                <a:lnTo>
                  <a:pt x="5389379" y="4838655"/>
                </a:lnTo>
                <a:lnTo>
                  <a:pt x="4838655" y="5389379"/>
                </a:lnTo>
                <a:lnTo>
                  <a:pt x="0" y="5389379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CEA13C66-82C1-44AF-972B-8F5CCA41B6D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0271208" y="5287803"/>
            <a:ext cx="955808" cy="95580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9DB36437-FE59-457E-91A7-396BBD3C9C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2700283" y="33283"/>
            <a:ext cx="6791435" cy="6791435"/>
          </a:xfrm>
          <a:custGeom>
            <a:avLst/>
            <a:gdLst>
              <a:gd name="connsiteX0" fmla="*/ 1860938 w 6791435"/>
              <a:gd name="connsiteY0" fmla="*/ 81158 h 6791435"/>
              <a:gd name="connsiteX1" fmla="*/ 1942096 w 6791435"/>
              <a:gd name="connsiteY1" fmla="*/ 0 h 6791435"/>
              <a:gd name="connsiteX2" fmla="*/ 6791435 w 6791435"/>
              <a:gd name="connsiteY2" fmla="*/ 0 h 6791435"/>
              <a:gd name="connsiteX3" fmla="*/ 6791435 w 6791435"/>
              <a:gd name="connsiteY3" fmla="*/ 4838655 h 6791435"/>
              <a:gd name="connsiteX4" fmla="*/ 6710277 w 6791435"/>
              <a:gd name="connsiteY4" fmla="*/ 4919813 h 6791435"/>
              <a:gd name="connsiteX5" fmla="*/ 6710277 w 6791435"/>
              <a:gd name="connsiteY5" fmla="*/ 81158 h 6791435"/>
              <a:gd name="connsiteX6" fmla="*/ 0 w 6791435"/>
              <a:gd name="connsiteY6" fmla="*/ 1942096 h 6791435"/>
              <a:gd name="connsiteX7" fmla="*/ 81158 w 6791435"/>
              <a:gd name="connsiteY7" fmla="*/ 1860938 h 6791435"/>
              <a:gd name="connsiteX8" fmla="*/ 81158 w 6791435"/>
              <a:gd name="connsiteY8" fmla="*/ 6710277 h 6791435"/>
              <a:gd name="connsiteX9" fmla="*/ 4919813 w 6791435"/>
              <a:gd name="connsiteY9" fmla="*/ 6710277 h 6791435"/>
              <a:gd name="connsiteX10" fmla="*/ 4838655 w 6791435"/>
              <a:gd name="connsiteY10" fmla="*/ 6791435 h 6791435"/>
              <a:gd name="connsiteX11" fmla="*/ 0 w 6791435"/>
              <a:gd name="connsiteY11" fmla="*/ 6791435 h 6791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791435" h="6791435">
                <a:moveTo>
                  <a:pt x="1860938" y="81158"/>
                </a:moveTo>
                <a:lnTo>
                  <a:pt x="1942096" y="0"/>
                </a:lnTo>
                <a:lnTo>
                  <a:pt x="6791435" y="0"/>
                </a:lnTo>
                <a:lnTo>
                  <a:pt x="6791435" y="4838655"/>
                </a:lnTo>
                <a:lnTo>
                  <a:pt x="6710277" y="4919813"/>
                </a:lnTo>
                <a:lnTo>
                  <a:pt x="6710277" y="81158"/>
                </a:lnTo>
                <a:close/>
                <a:moveTo>
                  <a:pt x="0" y="1942096"/>
                </a:moveTo>
                <a:lnTo>
                  <a:pt x="81158" y="1860938"/>
                </a:lnTo>
                <a:lnTo>
                  <a:pt x="81158" y="6710277"/>
                </a:lnTo>
                <a:lnTo>
                  <a:pt x="4919813" y="6710277"/>
                </a:lnTo>
                <a:lnTo>
                  <a:pt x="4838655" y="6791435"/>
                </a:lnTo>
                <a:lnTo>
                  <a:pt x="0" y="6791435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D30E35DC-3AA9-44CB-95D8-E61EBFD874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789661" y="1790969"/>
            <a:ext cx="6884790" cy="4297150"/>
          </a:xfrm>
          <a:noFill/>
        </p:spPr>
        <p:txBody>
          <a:bodyPr vert="horz" lIns="91440" tIns="45720" rIns="91440" bIns="45720" rtlCol="0">
            <a:normAutofit/>
          </a:bodyPr>
          <a:lstStyle/>
          <a:p>
            <a:r>
              <a:rPr lang="pl-PL" dirty="0">
                <a:solidFill>
                  <a:schemeClr val="accent1">
                    <a:lumMod val="50000"/>
                  </a:schemeClr>
                </a:solidFill>
                <a:latin typeface="Arial Narrow" panose="020B0506020202030204" pitchFamily="34" charset="0"/>
              </a:rPr>
              <a:t>Największy rozgłos przyniosło mu o</a:t>
            </a:r>
            <a:r>
              <a:rPr lang="pl-PL" kern="1200" dirty="0">
                <a:solidFill>
                  <a:schemeClr val="accent1">
                    <a:lumMod val="50000"/>
                  </a:schemeClr>
                </a:solidFill>
                <a:latin typeface="Arial Narrow" panose="020B0506020202030204" pitchFamily="34" charset="0"/>
              </a:rPr>
              <a:t>dkrycie w 1916r. metody pomiaru szybkości krystalizacji metali, obecnie nazywana metodą </a:t>
            </a:r>
            <a:r>
              <a:rPr lang="pl-PL" kern="1200" dirty="0" err="1">
                <a:solidFill>
                  <a:schemeClr val="accent1">
                    <a:lumMod val="50000"/>
                  </a:schemeClr>
                </a:solidFill>
                <a:latin typeface="Arial Narrow" panose="020B0506020202030204" pitchFamily="34" charset="0"/>
              </a:rPr>
              <a:t>Czochralskiego</a:t>
            </a:r>
            <a:r>
              <a:rPr lang="pl-PL" dirty="0">
                <a:solidFill>
                  <a:schemeClr val="accent1">
                    <a:lumMod val="50000"/>
                  </a:schemeClr>
                </a:solidFill>
                <a:latin typeface="Arial Narrow" panose="020B0506020202030204" pitchFamily="34" charset="0"/>
              </a:rPr>
              <a:t>.</a:t>
            </a:r>
          </a:p>
          <a:p>
            <a:r>
              <a:rPr lang="pl-PL" kern="1200" dirty="0">
                <a:solidFill>
                  <a:schemeClr val="accent1">
                    <a:lumMod val="50000"/>
                  </a:schemeClr>
                </a:solidFill>
                <a:latin typeface="Arial Narrow" panose="020B0506020202030204" pitchFamily="34" charset="0"/>
              </a:rPr>
              <a:t>Jest wykorzys</a:t>
            </a:r>
            <a:r>
              <a:rPr lang="pl-PL" dirty="0">
                <a:solidFill>
                  <a:schemeClr val="accent1">
                    <a:lumMod val="50000"/>
                  </a:schemeClr>
                </a:solidFill>
                <a:latin typeface="Arial Narrow" panose="020B0506020202030204" pitchFamily="34" charset="0"/>
              </a:rPr>
              <a:t>tywana do produkcji monokryształów krzemu, który polega na powolnym i stopniowym wyciąganiu z roztopionego materiału zarodka krystalicznego. Jednocześnie zapewniając kontrolowaną i stabilną krystalizację na jego powierzchni. W metodzie </a:t>
            </a:r>
            <a:r>
              <a:rPr lang="pl-PL" dirty="0" err="1">
                <a:solidFill>
                  <a:schemeClr val="accent1">
                    <a:lumMod val="50000"/>
                  </a:schemeClr>
                </a:solidFill>
                <a:latin typeface="Arial Narrow" panose="020B0506020202030204" pitchFamily="34" charset="0"/>
              </a:rPr>
              <a:t>Czochralskiego</a:t>
            </a:r>
            <a:r>
              <a:rPr lang="pl-PL" dirty="0">
                <a:solidFill>
                  <a:schemeClr val="accent1">
                    <a:lumMod val="50000"/>
                  </a:schemeClr>
                </a:solidFill>
                <a:latin typeface="Arial Narrow" panose="020B0506020202030204" pitchFamily="34" charset="0"/>
              </a:rPr>
              <a:t> wykorzystuje się piece indukcyjne.</a:t>
            </a:r>
            <a:endParaRPr lang="en-US" kern="1200" dirty="0">
              <a:solidFill>
                <a:schemeClr val="accent1">
                  <a:lumMod val="50000"/>
                </a:schemeClr>
              </a:solidFill>
              <a:latin typeface="Arial Narrow" panose="020B0506020202030204" pitchFamily="34" charset="0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844D3693-2EFE-4667-89D5-47E2D592091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042846" y="410171"/>
            <a:ext cx="1321281" cy="1321281"/>
          </a:xfrm>
          <a:prstGeom prst="rect">
            <a:avLst/>
          </a:pr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C21FD796-9CD0-404D-8DF5-5274C0BCC75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30319" y="1508609"/>
            <a:ext cx="700047" cy="700047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131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wipe/>
      </p:transition>
    </mc:Choice>
    <mc:Fallback xmlns="">
      <p:transition spd="slow">
        <p:wip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EE39DFCF-9247-4DE5-BB93-074BFAF07A3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42B652E-D499-4CDA-8F7A-60469EDBCBE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01632" y="996662"/>
            <a:ext cx="4864676" cy="4864676"/>
          </a:xfrm>
          <a:custGeom>
            <a:avLst/>
            <a:gdLst>
              <a:gd name="connsiteX0" fmla="*/ 0 w 4864676"/>
              <a:gd name="connsiteY0" fmla="*/ 0 h 4864676"/>
              <a:gd name="connsiteX1" fmla="*/ 4864676 w 4864676"/>
              <a:gd name="connsiteY1" fmla="*/ 0 h 4864676"/>
              <a:gd name="connsiteX2" fmla="*/ 4864676 w 4864676"/>
              <a:gd name="connsiteY2" fmla="*/ 4864676 h 4864676"/>
              <a:gd name="connsiteX3" fmla="*/ 1281101 w 4864676"/>
              <a:gd name="connsiteY3" fmla="*/ 4864676 h 4864676"/>
              <a:gd name="connsiteX4" fmla="*/ 0 w 4864676"/>
              <a:gd name="connsiteY4" fmla="*/ 3583575 h 48646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864676" h="4864676">
                <a:moveTo>
                  <a:pt x="0" y="0"/>
                </a:moveTo>
                <a:lnTo>
                  <a:pt x="4864676" y="0"/>
                </a:lnTo>
                <a:lnTo>
                  <a:pt x="4864676" y="4864676"/>
                </a:lnTo>
                <a:lnTo>
                  <a:pt x="1281101" y="4864676"/>
                </a:lnTo>
                <a:lnTo>
                  <a:pt x="0" y="3583575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484A22B8-F5B6-47C2-B88E-DADAF379130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7225693" y="996662"/>
            <a:ext cx="4864676" cy="4864676"/>
          </a:xfrm>
          <a:custGeom>
            <a:avLst/>
            <a:gdLst>
              <a:gd name="connsiteX0" fmla="*/ 0 w 4864676"/>
              <a:gd name="connsiteY0" fmla="*/ 0 h 4864676"/>
              <a:gd name="connsiteX1" fmla="*/ 3583574 w 4864676"/>
              <a:gd name="connsiteY1" fmla="*/ 0 h 4864676"/>
              <a:gd name="connsiteX2" fmla="*/ 4864676 w 4864676"/>
              <a:gd name="connsiteY2" fmla="*/ 1281103 h 4864676"/>
              <a:gd name="connsiteX3" fmla="*/ 4864676 w 4864676"/>
              <a:gd name="connsiteY3" fmla="*/ 4864676 h 4864676"/>
              <a:gd name="connsiteX4" fmla="*/ 0 w 4864676"/>
              <a:gd name="connsiteY4" fmla="*/ 4864676 h 48646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864676" h="4864676">
                <a:moveTo>
                  <a:pt x="0" y="0"/>
                </a:moveTo>
                <a:lnTo>
                  <a:pt x="3583574" y="0"/>
                </a:lnTo>
                <a:lnTo>
                  <a:pt x="4864676" y="1281103"/>
                </a:lnTo>
                <a:lnTo>
                  <a:pt x="4864676" y="4864676"/>
                </a:lnTo>
                <a:lnTo>
                  <a:pt x="0" y="4864676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A987C18C-164D-4263-B486-4647A98E888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2789020" y="1"/>
            <a:ext cx="6613961" cy="3286380"/>
          </a:xfrm>
          <a:prstGeom prst="triangle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Isosceles Triangle 15">
            <a:extLst>
              <a:ext uri="{FF2B5EF4-FFF2-40B4-BE49-F238E27FC236}">
                <a16:creationId xmlns:a16="http://schemas.microsoft.com/office/drawing/2014/main" id="{E7E98B39-04C6-408B-92FD-76862874063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809286" y="3571620"/>
            <a:ext cx="6613961" cy="3286380"/>
          </a:xfrm>
          <a:prstGeom prst="triangle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981C8C27-2457-421F-BDC4-7B4EA3C7828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3401311" y="734311"/>
            <a:ext cx="5389379" cy="5389379"/>
          </a:xfrm>
          <a:custGeom>
            <a:avLst/>
            <a:gdLst>
              <a:gd name="connsiteX0" fmla="*/ 0 w 5389379"/>
              <a:gd name="connsiteY0" fmla="*/ 540040 h 5389379"/>
              <a:gd name="connsiteX1" fmla="*/ 540040 w 5389379"/>
              <a:gd name="connsiteY1" fmla="*/ 0 h 5389379"/>
              <a:gd name="connsiteX2" fmla="*/ 5389379 w 5389379"/>
              <a:gd name="connsiteY2" fmla="*/ 0 h 5389379"/>
              <a:gd name="connsiteX3" fmla="*/ 5389379 w 5389379"/>
              <a:gd name="connsiteY3" fmla="*/ 4838655 h 5389379"/>
              <a:gd name="connsiteX4" fmla="*/ 4838655 w 5389379"/>
              <a:gd name="connsiteY4" fmla="*/ 5389379 h 5389379"/>
              <a:gd name="connsiteX5" fmla="*/ 0 w 5389379"/>
              <a:gd name="connsiteY5" fmla="*/ 5389379 h 5389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89379" h="5389379">
                <a:moveTo>
                  <a:pt x="0" y="540040"/>
                </a:moveTo>
                <a:lnTo>
                  <a:pt x="540040" y="0"/>
                </a:lnTo>
                <a:lnTo>
                  <a:pt x="5389379" y="0"/>
                </a:lnTo>
                <a:lnTo>
                  <a:pt x="5389379" y="4838655"/>
                </a:lnTo>
                <a:lnTo>
                  <a:pt x="4838655" y="5389379"/>
                </a:lnTo>
                <a:lnTo>
                  <a:pt x="0" y="5389379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CEA13C66-82C1-44AF-972B-8F5CCA41B6D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0271208" y="5287803"/>
            <a:ext cx="955808" cy="95580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9DB36437-FE59-457E-91A7-396BBD3C9C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2700283" y="33283"/>
            <a:ext cx="6791435" cy="6791435"/>
          </a:xfrm>
          <a:custGeom>
            <a:avLst/>
            <a:gdLst>
              <a:gd name="connsiteX0" fmla="*/ 1860938 w 6791435"/>
              <a:gd name="connsiteY0" fmla="*/ 81158 h 6791435"/>
              <a:gd name="connsiteX1" fmla="*/ 1942096 w 6791435"/>
              <a:gd name="connsiteY1" fmla="*/ 0 h 6791435"/>
              <a:gd name="connsiteX2" fmla="*/ 6791435 w 6791435"/>
              <a:gd name="connsiteY2" fmla="*/ 0 h 6791435"/>
              <a:gd name="connsiteX3" fmla="*/ 6791435 w 6791435"/>
              <a:gd name="connsiteY3" fmla="*/ 4838655 h 6791435"/>
              <a:gd name="connsiteX4" fmla="*/ 6710277 w 6791435"/>
              <a:gd name="connsiteY4" fmla="*/ 4919813 h 6791435"/>
              <a:gd name="connsiteX5" fmla="*/ 6710277 w 6791435"/>
              <a:gd name="connsiteY5" fmla="*/ 81158 h 6791435"/>
              <a:gd name="connsiteX6" fmla="*/ 0 w 6791435"/>
              <a:gd name="connsiteY6" fmla="*/ 1942096 h 6791435"/>
              <a:gd name="connsiteX7" fmla="*/ 81158 w 6791435"/>
              <a:gd name="connsiteY7" fmla="*/ 1860938 h 6791435"/>
              <a:gd name="connsiteX8" fmla="*/ 81158 w 6791435"/>
              <a:gd name="connsiteY8" fmla="*/ 6710277 h 6791435"/>
              <a:gd name="connsiteX9" fmla="*/ 4919813 w 6791435"/>
              <a:gd name="connsiteY9" fmla="*/ 6710277 h 6791435"/>
              <a:gd name="connsiteX10" fmla="*/ 4838655 w 6791435"/>
              <a:gd name="connsiteY10" fmla="*/ 6791435 h 6791435"/>
              <a:gd name="connsiteX11" fmla="*/ 0 w 6791435"/>
              <a:gd name="connsiteY11" fmla="*/ 6791435 h 6791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791435" h="6791435">
                <a:moveTo>
                  <a:pt x="1860938" y="81158"/>
                </a:moveTo>
                <a:lnTo>
                  <a:pt x="1942096" y="0"/>
                </a:lnTo>
                <a:lnTo>
                  <a:pt x="6791435" y="0"/>
                </a:lnTo>
                <a:lnTo>
                  <a:pt x="6791435" y="4838655"/>
                </a:lnTo>
                <a:lnTo>
                  <a:pt x="6710277" y="4919813"/>
                </a:lnTo>
                <a:lnTo>
                  <a:pt x="6710277" y="81158"/>
                </a:lnTo>
                <a:close/>
                <a:moveTo>
                  <a:pt x="0" y="1942096"/>
                </a:moveTo>
                <a:lnTo>
                  <a:pt x="81158" y="1860938"/>
                </a:lnTo>
                <a:lnTo>
                  <a:pt x="81158" y="6710277"/>
                </a:lnTo>
                <a:lnTo>
                  <a:pt x="4919813" y="6710277"/>
                </a:lnTo>
                <a:lnTo>
                  <a:pt x="4838655" y="6791435"/>
                </a:lnTo>
                <a:lnTo>
                  <a:pt x="0" y="6791435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844D3693-2EFE-4667-89D5-47E2D592091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042846" y="410171"/>
            <a:ext cx="1321281" cy="1321281"/>
          </a:xfrm>
          <a:prstGeom prst="rect">
            <a:avLst/>
          </a:pr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C21FD796-9CD0-404D-8DF5-5274C0BCC75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30319" y="1508609"/>
            <a:ext cx="700047" cy="700047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84775283-D2DE-4C9A-8627-6DFA859F68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2810" y="576766"/>
            <a:ext cx="9146379" cy="5419229"/>
          </a:xfrm>
          <a:prstGeom prst="rect">
            <a:avLst/>
          </a:prstGeom>
          <a:ln w="25400"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545947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wipe/>
      </p:transition>
    </mc:Choice>
    <mc:Fallback xmlns="">
      <p:transition spd="slow">
        <p:wip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EE39DFCF-9247-4DE5-BB93-074BFAF07A3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42B652E-D499-4CDA-8F7A-60469EDBCBE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01632" y="996662"/>
            <a:ext cx="4864676" cy="4864676"/>
          </a:xfrm>
          <a:custGeom>
            <a:avLst/>
            <a:gdLst>
              <a:gd name="connsiteX0" fmla="*/ 0 w 4864676"/>
              <a:gd name="connsiteY0" fmla="*/ 0 h 4864676"/>
              <a:gd name="connsiteX1" fmla="*/ 4864676 w 4864676"/>
              <a:gd name="connsiteY1" fmla="*/ 0 h 4864676"/>
              <a:gd name="connsiteX2" fmla="*/ 4864676 w 4864676"/>
              <a:gd name="connsiteY2" fmla="*/ 4864676 h 4864676"/>
              <a:gd name="connsiteX3" fmla="*/ 1281101 w 4864676"/>
              <a:gd name="connsiteY3" fmla="*/ 4864676 h 4864676"/>
              <a:gd name="connsiteX4" fmla="*/ 0 w 4864676"/>
              <a:gd name="connsiteY4" fmla="*/ 3583575 h 48646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864676" h="4864676">
                <a:moveTo>
                  <a:pt x="0" y="0"/>
                </a:moveTo>
                <a:lnTo>
                  <a:pt x="4864676" y="0"/>
                </a:lnTo>
                <a:lnTo>
                  <a:pt x="4864676" y="4864676"/>
                </a:lnTo>
                <a:lnTo>
                  <a:pt x="1281101" y="4864676"/>
                </a:lnTo>
                <a:lnTo>
                  <a:pt x="0" y="3583575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484A22B8-F5B6-47C2-B88E-DADAF379130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7225693" y="996662"/>
            <a:ext cx="4864676" cy="4864676"/>
          </a:xfrm>
          <a:custGeom>
            <a:avLst/>
            <a:gdLst>
              <a:gd name="connsiteX0" fmla="*/ 0 w 4864676"/>
              <a:gd name="connsiteY0" fmla="*/ 0 h 4864676"/>
              <a:gd name="connsiteX1" fmla="*/ 3583574 w 4864676"/>
              <a:gd name="connsiteY1" fmla="*/ 0 h 4864676"/>
              <a:gd name="connsiteX2" fmla="*/ 4864676 w 4864676"/>
              <a:gd name="connsiteY2" fmla="*/ 1281103 h 4864676"/>
              <a:gd name="connsiteX3" fmla="*/ 4864676 w 4864676"/>
              <a:gd name="connsiteY3" fmla="*/ 4864676 h 4864676"/>
              <a:gd name="connsiteX4" fmla="*/ 0 w 4864676"/>
              <a:gd name="connsiteY4" fmla="*/ 4864676 h 48646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864676" h="4864676">
                <a:moveTo>
                  <a:pt x="0" y="0"/>
                </a:moveTo>
                <a:lnTo>
                  <a:pt x="3583574" y="0"/>
                </a:lnTo>
                <a:lnTo>
                  <a:pt x="4864676" y="1281103"/>
                </a:lnTo>
                <a:lnTo>
                  <a:pt x="4864676" y="4864676"/>
                </a:lnTo>
                <a:lnTo>
                  <a:pt x="0" y="4864676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A987C18C-164D-4263-B486-4647A98E888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2789020" y="1"/>
            <a:ext cx="6613961" cy="3286380"/>
          </a:xfrm>
          <a:prstGeom prst="triangle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Isosceles Triangle 15">
            <a:extLst>
              <a:ext uri="{FF2B5EF4-FFF2-40B4-BE49-F238E27FC236}">
                <a16:creationId xmlns:a16="http://schemas.microsoft.com/office/drawing/2014/main" id="{E7E98B39-04C6-408B-92FD-76862874063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809286" y="3571620"/>
            <a:ext cx="6613961" cy="3286380"/>
          </a:xfrm>
          <a:prstGeom prst="triangle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981C8C27-2457-421F-BDC4-7B4EA3C7828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3401311" y="734311"/>
            <a:ext cx="5389379" cy="5389379"/>
          </a:xfrm>
          <a:custGeom>
            <a:avLst/>
            <a:gdLst>
              <a:gd name="connsiteX0" fmla="*/ 0 w 5389379"/>
              <a:gd name="connsiteY0" fmla="*/ 540040 h 5389379"/>
              <a:gd name="connsiteX1" fmla="*/ 540040 w 5389379"/>
              <a:gd name="connsiteY1" fmla="*/ 0 h 5389379"/>
              <a:gd name="connsiteX2" fmla="*/ 5389379 w 5389379"/>
              <a:gd name="connsiteY2" fmla="*/ 0 h 5389379"/>
              <a:gd name="connsiteX3" fmla="*/ 5389379 w 5389379"/>
              <a:gd name="connsiteY3" fmla="*/ 4838655 h 5389379"/>
              <a:gd name="connsiteX4" fmla="*/ 4838655 w 5389379"/>
              <a:gd name="connsiteY4" fmla="*/ 5389379 h 5389379"/>
              <a:gd name="connsiteX5" fmla="*/ 0 w 5389379"/>
              <a:gd name="connsiteY5" fmla="*/ 5389379 h 5389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89379" h="5389379">
                <a:moveTo>
                  <a:pt x="0" y="540040"/>
                </a:moveTo>
                <a:lnTo>
                  <a:pt x="540040" y="0"/>
                </a:lnTo>
                <a:lnTo>
                  <a:pt x="5389379" y="0"/>
                </a:lnTo>
                <a:lnTo>
                  <a:pt x="5389379" y="4838655"/>
                </a:lnTo>
                <a:lnTo>
                  <a:pt x="4838655" y="5389379"/>
                </a:lnTo>
                <a:lnTo>
                  <a:pt x="0" y="5389379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CEA13C66-82C1-44AF-972B-8F5CCA41B6D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0271208" y="5287803"/>
            <a:ext cx="955808" cy="95580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9DB36437-FE59-457E-91A7-396BBD3C9C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2700283" y="33283"/>
            <a:ext cx="6791435" cy="6791435"/>
          </a:xfrm>
          <a:custGeom>
            <a:avLst/>
            <a:gdLst>
              <a:gd name="connsiteX0" fmla="*/ 1860938 w 6791435"/>
              <a:gd name="connsiteY0" fmla="*/ 81158 h 6791435"/>
              <a:gd name="connsiteX1" fmla="*/ 1942096 w 6791435"/>
              <a:gd name="connsiteY1" fmla="*/ 0 h 6791435"/>
              <a:gd name="connsiteX2" fmla="*/ 6791435 w 6791435"/>
              <a:gd name="connsiteY2" fmla="*/ 0 h 6791435"/>
              <a:gd name="connsiteX3" fmla="*/ 6791435 w 6791435"/>
              <a:gd name="connsiteY3" fmla="*/ 4838655 h 6791435"/>
              <a:gd name="connsiteX4" fmla="*/ 6710277 w 6791435"/>
              <a:gd name="connsiteY4" fmla="*/ 4919813 h 6791435"/>
              <a:gd name="connsiteX5" fmla="*/ 6710277 w 6791435"/>
              <a:gd name="connsiteY5" fmla="*/ 81158 h 6791435"/>
              <a:gd name="connsiteX6" fmla="*/ 0 w 6791435"/>
              <a:gd name="connsiteY6" fmla="*/ 1942096 h 6791435"/>
              <a:gd name="connsiteX7" fmla="*/ 81158 w 6791435"/>
              <a:gd name="connsiteY7" fmla="*/ 1860938 h 6791435"/>
              <a:gd name="connsiteX8" fmla="*/ 81158 w 6791435"/>
              <a:gd name="connsiteY8" fmla="*/ 6710277 h 6791435"/>
              <a:gd name="connsiteX9" fmla="*/ 4919813 w 6791435"/>
              <a:gd name="connsiteY9" fmla="*/ 6710277 h 6791435"/>
              <a:gd name="connsiteX10" fmla="*/ 4838655 w 6791435"/>
              <a:gd name="connsiteY10" fmla="*/ 6791435 h 6791435"/>
              <a:gd name="connsiteX11" fmla="*/ 0 w 6791435"/>
              <a:gd name="connsiteY11" fmla="*/ 6791435 h 6791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791435" h="6791435">
                <a:moveTo>
                  <a:pt x="1860938" y="81158"/>
                </a:moveTo>
                <a:lnTo>
                  <a:pt x="1942096" y="0"/>
                </a:lnTo>
                <a:lnTo>
                  <a:pt x="6791435" y="0"/>
                </a:lnTo>
                <a:lnTo>
                  <a:pt x="6791435" y="4838655"/>
                </a:lnTo>
                <a:lnTo>
                  <a:pt x="6710277" y="4919813"/>
                </a:lnTo>
                <a:lnTo>
                  <a:pt x="6710277" y="81158"/>
                </a:lnTo>
                <a:close/>
                <a:moveTo>
                  <a:pt x="0" y="1942096"/>
                </a:moveTo>
                <a:lnTo>
                  <a:pt x="81158" y="1860938"/>
                </a:lnTo>
                <a:lnTo>
                  <a:pt x="81158" y="6710277"/>
                </a:lnTo>
                <a:lnTo>
                  <a:pt x="4919813" y="6710277"/>
                </a:lnTo>
                <a:lnTo>
                  <a:pt x="4838655" y="6791435"/>
                </a:lnTo>
                <a:lnTo>
                  <a:pt x="0" y="6791435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844D3693-2EFE-4667-89D5-47E2D592091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042846" y="410171"/>
            <a:ext cx="1321281" cy="1321281"/>
          </a:xfrm>
          <a:prstGeom prst="rect">
            <a:avLst/>
          </a:pr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C21FD796-9CD0-404D-8DF5-5274C0BCC75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30319" y="1508609"/>
            <a:ext cx="700047" cy="700047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3" name="Obraz 2">
            <a:extLst>
              <a:ext uri="{FF2B5EF4-FFF2-40B4-BE49-F238E27FC236}">
                <a16:creationId xmlns:a16="http://schemas.microsoft.com/office/drawing/2014/main" id="{C2266524-4D3D-43F9-A5C6-0CF31C1E86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70865" y="271648"/>
            <a:ext cx="4710896" cy="3695946"/>
          </a:xfrm>
          <a:prstGeom prst="rect">
            <a:avLst/>
          </a:prstGeom>
          <a:ln w="50800">
            <a:solidFill>
              <a:schemeClr val="accent1"/>
            </a:solidFill>
          </a:ln>
        </p:spPr>
      </p:pic>
      <p:pic>
        <p:nvPicPr>
          <p:cNvPr id="4" name="Obraz 3">
            <a:extLst>
              <a:ext uri="{FF2B5EF4-FFF2-40B4-BE49-F238E27FC236}">
                <a16:creationId xmlns:a16="http://schemas.microsoft.com/office/drawing/2014/main" id="{8D9E1519-699C-4580-91B4-628AB52AB09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3905" y="2580216"/>
            <a:ext cx="5207229" cy="3885395"/>
          </a:xfrm>
          <a:prstGeom prst="rect">
            <a:avLst/>
          </a:prstGeom>
          <a:ln w="50800">
            <a:solidFill>
              <a:schemeClr val="accent1"/>
            </a:solidFill>
          </a:ln>
        </p:spPr>
      </p:pic>
      <p:sp>
        <p:nvSpPr>
          <p:cNvPr id="9" name="pole tekstowe 8">
            <a:extLst>
              <a:ext uri="{FF2B5EF4-FFF2-40B4-BE49-F238E27FC236}">
                <a16:creationId xmlns:a16="http://schemas.microsoft.com/office/drawing/2014/main" id="{27EEE02F-1EAA-4B18-9ABF-8001FBB85925}"/>
              </a:ext>
            </a:extLst>
          </p:cNvPr>
          <p:cNvSpPr txBox="1"/>
          <p:nvPr/>
        </p:nvSpPr>
        <p:spPr>
          <a:xfrm>
            <a:off x="6932815" y="4488873"/>
            <a:ext cx="364894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b="1" dirty="0">
                <a:solidFill>
                  <a:schemeClr val="accent1">
                    <a:lumMod val="50000"/>
                  </a:schemeClr>
                </a:solidFill>
                <a:latin typeface="Arial Narrow" panose="020B0506020202030204" pitchFamily="34" charset="0"/>
              </a:rPr>
              <a:t>Monokryształy krzemu otrzymane metodą </a:t>
            </a:r>
            <a:r>
              <a:rPr lang="pl-PL" sz="2400" b="1" dirty="0" err="1">
                <a:solidFill>
                  <a:schemeClr val="accent1">
                    <a:lumMod val="50000"/>
                  </a:schemeClr>
                </a:solidFill>
                <a:latin typeface="Arial Narrow" panose="020B0506020202030204" pitchFamily="34" charset="0"/>
              </a:rPr>
              <a:t>Czochralskiego</a:t>
            </a:r>
            <a:r>
              <a:rPr lang="pl-PL" sz="2400" dirty="0">
                <a:solidFill>
                  <a:schemeClr val="accent1">
                    <a:lumMod val="50000"/>
                  </a:schemeClr>
                </a:solidFill>
                <a:latin typeface="Arial Narrow" panose="020B050602020203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50688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wipe/>
      </p:transition>
    </mc:Choice>
    <mc:Fallback xmlns="">
      <p:transition spd="slow">
        <p:wip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EE39DFCF-9247-4DE5-BB93-074BFAF07A3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42B652E-D499-4CDA-8F7A-60469EDBCBE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01632" y="996662"/>
            <a:ext cx="4864676" cy="4864676"/>
          </a:xfrm>
          <a:custGeom>
            <a:avLst/>
            <a:gdLst>
              <a:gd name="connsiteX0" fmla="*/ 0 w 4864676"/>
              <a:gd name="connsiteY0" fmla="*/ 0 h 4864676"/>
              <a:gd name="connsiteX1" fmla="*/ 4864676 w 4864676"/>
              <a:gd name="connsiteY1" fmla="*/ 0 h 4864676"/>
              <a:gd name="connsiteX2" fmla="*/ 4864676 w 4864676"/>
              <a:gd name="connsiteY2" fmla="*/ 4864676 h 4864676"/>
              <a:gd name="connsiteX3" fmla="*/ 1281101 w 4864676"/>
              <a:gd name="connsiteY3" fmla="*/ 4864676 h 4864676"/>
              <a:gd name="connsiteX4" fmla="*/ 0 w 4864676"/>
              <a:gd name="connsiteY4" fmla="*/ 3583575 h 48646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864676" h="4864676">
                <a:moveTo>
                  <a:pt x="0" y="0"/>
                </a:moveTo>
                <a:lnTo>
                  <a:pt x="4864676" y="0"/>
                </a:lnTo>
                <a:lnTo>
                  <a:pt x="4864676" y="4864676"/>
                </a:lnTo>
                <a:lnTo>
                  <a:pt x="1281101" y="4864676"/>
                </a:lnTo>
                <a:lnTo>
                  <a:pt x="0" y="3583575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484A22B8-F5B6-47C2-B88E-DADAF379130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7225693" y="996662"/>
            <a:ext cx="4864676" cy="4864676"/>
          </a:xfrm>
          <a:custGeom>
            <a:avLst/>
            <a:gdLst>
              <a:gd name="connsiteX0" fmla="*/ 0 w 4864676"/>
              <a:gd name="connsiteY0" fmla="*/ 0 h 4864676"/>
              <a:gd name="connsiteX1" fmla="*/ 3583574 w 4864676"/>
              <a:gd name="connsiteY1" fmla="*/ 0 h 4864676"/>
              <a:gd name="connsiteX2" fmla="*/ 4864676 w 4864676"/>
              <a:gd name="connsiteY2" fmla="*/ 1281103 h 4864676"/>
              <a:gd name="connsiteX3" fmla="*/ 4864676 w 4864676"/>
              <a:gd name="connsiteY3" fmla="*/ 4864676 h 4864676"/>
              <a:gd name="connsiteX4" fmla="*/ 0 w 4864676"/>
              <a:gd name="connsiteY4" fmla="*/ 4864676 h 48646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864676" h="4864676">
                <a:moveTo>
                  <a:pt x="0" y="0"/>
                </a:moveTo>
                <a:lnTo>
                  <a:pt x="3583574" y="0"/>
                </a:lnTo>
                <a:lnTo>
                  <a:pt x="4864676" y="1281103"/>
                </a:lnTo>
                <a:lnTo>
                  <a:pt x="4864676" y="4864676"/>
                </a:lnTo>
                <a:lnTo>
                  <a:pt x="0" y="4864676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A987C18C-164D-4263-B486-4647A98E888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2789020" y="1"/>
            <a:ext cx="6613961" cy="3286380"/>
          </a:xfrm>
          <a:prstGeom prst="triangle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Isosceles Triangle 15">
            <a:extLst>
              <a:ext uri="{FF2B5EF4-FFF2-40B4-BE49-F238E27FC236}">
                <a16:creationId xmlns:a16="http://schemas.microsoft.com/office/drawing/2014/main" id="{E7E98B39-04C6-408B-92FD-76862874063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809286" y="3571620"/>
            <a:ext cx="6613961" cy="3286380"/>
          </a:xfrm>
          <a:prstGeom prst="triangle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981C8C27-2457-421F-BDC4-7B4EA3C7828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3401311" y="734311"/>
            <a:ext cx="5389379" cy="5389379"/>
          </a:xfrm>
          <a:custGeom>
            <a:avLst/>
            <a:gdLst>
              <a:gd name="connsiteX0" fmla="*/ 0 w 5389379"/>
              <a:gd name="connsiteY0" fmla="*/ 540040 h 5389379"/>
              <a:gd name="connsiteX1" fmla="*/ 540040 w 5389379"/>
              <a:gd name="connsiteY1" fmla="*/ 0 h 5389379"/>
              <a:gd name="connsiteX2" fmla="*/ 5389379 w 5389379"/>
              <a:gd name="connsiteY2" fmla="*/ 0 h 5389379"/>
              <a:gd name="connsiteX3" fmla="*/ 5389379 w 5389379"/>
              <a:gd name="connsiteY3" fmla="*/ 4838655 h 5389379"/>
              <a:gd name="connsiteX4" fmla="*/ 4838655 w 5389379"/>
              <a:gd name="connsiteY4" fmla="*/ 5389379 h 5389379"/>
              <a:gd name="connsiteX5" fmla="*/ 0 w 5389379"/>
              <a:gd name="connsiteY5" fmla="*/ 5389379 h 5389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89379" h="5389379">
                <a:moveTo>
                  <a:pt x="0" y="540040"/>
                </a:moveTo>
                <a:lnTo>
                  <a:pt x="540040" y="0"/>
                </a:lnTo>
                <a:lnTo>
                  <a:pt x="5389379" y="0"/>
                </a:lnTo>
                <a:lnTo>
                  <a:pt x="5389379" y="4838655"/>
                </a:lnTo>
                <a:lnTo>
                  <a:pt x="4838655" y="5389379"/>
                </a:lnTo>
                <a:lnTo>
                  <a:pt x="0" y="5389379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CEA13C66-82C1-44AF-972B-8F5CCA41B6D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0271208" y="5287803"/>
            <a:ext cx="955808" cy="95580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9DB36437-FE59-457E-91A7-396BBD3C9C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2700283" y="33283"/>
            <a:ext cx="6791435" cy="6791435"/>
          </a:xfrm>
          <a:custGeom>
            <a:avLst/>
            <a:gdLst>
              <a:gd name="connsiteX0" fmla="*/ 1860938 w 6791435"/>
              <a:gd name="connsiteY0" fmla="*/ 81158 h 6791435"/>
              <a:gd name="connsiteX1" fmla="*/ 1942096 w 6791435"/>
              <a:gd name="connsiteY1" fmla="*/ 0 h 6791435"/>
              <a:gd name="connsiteX2" fmla="*/ 6791435 w 6791435"/>
              <a:gd name="connsiteY2" fmla="*/ 0 h 6791435"/>
              <a:gd name="connsiteX3" fmla="*/ 6791435 w 6791435"/>
              <a:gd name="connsiteY3" fmla="*/ 4838655 h 6791435"/>
              <a:gd name="connsiteX4" fmla="*/ 6710277 w 6791435"/>
              <a:gd name="connsiteY4" fmla="*/ 4919813 h 6791435"/>
              <a:gd name="connsiteX5" fmla="*/ 6710277 w 6791435"/>
              <a:gd name="connsiteY5" fmla="*/ 81158 h 6791435"/>
              <a:gd name="connsiteX6" fmla="*/ 0 w 6791435"/>
              <a:gd name="connsiteY6" fmla="*/ 1942096 h 6791435"/>
              <a:gd name="connsiteX7" fmla="*/ 81158 w 6791435"/>
              <a:gd name="connsiteY7" fmla="*/ 1860938 h 6791435"/>
              <a:gd name="connsiteX8" fmla="*/ 81158 w 6791435"/>
              <a:gd name="connsiteY8" fmla="*/ 6710277 h 6791435"/>
              <a:gd name="connsiteX9" fmla="*/ 4919813 w 6791435"/>
              <a:gd name="connsiteY9" fmla="*/ 6710277 h 6791435"/>
              <a:gd name="connsiteX10" fmla="*/ 4838655 w 6791435"/>
              <a:gd name="connsiteY10" fmla="*/ 6791435 h 6791435"/>
              <a:gd name="connsiteX11" fmla="*/ 0 w 6791435"/>
              <a:gd name="connsiteY11" fmla="*/ 6791435 h 6791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791435" h="6791435">
                <a:moveTo>
                  <a:pt x="1860938" y="81158"/>
                </a:moveTo>
                <a:lnTo>
                  <a:pt x="1942096" y="0"/>
                </a:lnTo>
                <a:lnTo>
                  <a:pt x="6791435" y="0"/>
                </a:lnTo>
                <a:lnTo>
                  <a:pt x="6791435" y="4838655"/>
                </a:lnTo>
                <a:lnTo>
                  <a:pt x="6710277" y="4919813"/>
                </a:lnTo>
                <a:lnTo>
                  <a:pt x="6710277" y="81158"/>
                </a:lnTo>
                <a:close/>
                <a:moveTo>
                  <a:pt x="0" y="1942096"/>
                </a:moveTo>
                <a:lnTo>
                  <a:pt x="81158" y="1860938"/>
                </a:lnTo>
                <a:lnTo>
                  <a:pt x="81158" y="6710277"/>
                </a:lnTo>
                <a:lnTo>
                  <a:pt x="4919813" y="6710277"/>
                </a:lnTo>
                <a:lnTo>
                  <a:pt x="4838655" y="6791435"/>
                </a:lnTo>
                <a:lnTo>
                  <a:pt x="0" y="6791435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D30E35DC-3AA9-44CB-95D8-E61EBFD874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774910" y="2005099"/>
            <a:ext cx="4924513" cy="4297150"/>
          </a:xfrm>
          <a:noFill/>
        </p:spPr>
        <p:txBody>
          <a:bodyPr vert="horz" lIns="91440" tIns="45720" rIns="91440" bIns="45720" rtlCol="0">
            <a:normAutofit/>
          </a:bodyPr>
          <a:lstStyle/>
          <a:p>
            <a:r>
              <a:rPr lang="pl-PL" kern="1200" dirty="0">
                <a:solidFill>
                  <a:schemeClr val="accent1">
                    <a:lumMod val="50000"/>
                  </a:schemeClr>
                </a:solidFill>
                <a:latin typeface="Arial Narrow" panose="020B0506020202030204" pitchFamily="34" charset="0"/>
              </a:rPr>
              <a:t>Bez tego wynalazku nie byłoby telefonów komórkowych, tabletów, cyfrowych aparatów fotograficznych , odtwarzaczy MP3, przenośnych konsoli do gier i innych </a:t>
            </a:r>
            <a:r>
              <a:rPr lang="pl-PL" kern="1200">
                <a:solidFill>
                  <a:schemeClr val="accent1">
                    <a:lumMod val="50000"/>
                  </a:schemeClr>
                </a:solidFill>
                <a:latin typeface="Arial Narrow" panose="020B0506020202030204" pitchFamily="34" charset="0"/>
              </a:rPr>
              <a:t>urządzeń elektronicznych.</a:t>
            </a:r>
            <a:endParaRPr lang="pl-PL" kern="1200" dirty="0">
              <a:solidFill>
                <a:schemeClr val="accent1">
                  <a:lumMod val="50000"/>
                </a:schemeClr>
              </a:solidFill>
              <a:latin typeface="Arial Narrow" panose="020B0506020202030204" pitchFamily="34" charset="0"/>
            </a:endParaRPr>
          </a:p>
          <a:p>
            <a:r>
              <a:rPr lang="pl-PL" dirty="0">
                <a:solidFill>
                  <a:schemeClr val="accent1">
                    <a:lumMod val="50000"/>
                  </a:schemeClr>
                </a:solidFill>
                <a:latin typeface="Arial Narrow" panose="020B0506020202030204" pitchFamily="34" charset="0"/>
              </a:rPr>
              <a:t>Cały ten sprzęt działa w oparciu o monokryształy produkowane metodą opracowaną przez </a:t>
            </a:r>
            <a:r>
              <a:rPr lang="pl-PL" dirty="0" err="1">
                <a:solidFill>
                  <a:schemeClr val="accent1">
                    <a:lumMod val="50000"/>
                  </a:schemeClr>
                </a:solidFill>
                <a:latin typeface="Arial Narrow" panose="020B0506020202030204" pitchFamily="34" charset="0"/>
              </a:rPr>
              <a:t>Czochralskiego</a:t>
            </a:r>
            <a:r>
              <a:rPr lang="pl-PL" dirty="0">
                <a:solidFill>
                  <a:schemeClr val="accent1">
                    <a:lumMod val="50000"/>
                  </a:schemeClr>
                </a:solidFill>
                <a:latin typeface="Arial Narrow" panose="020B0506020202030204" pitchFamily="34" charset="0"/>
              </a:rPr>
              <a:t>.</a:t>
            </a:r>
            <a:endParaRPr lang="en-US" kern="1200" dirty="0">
              <a:solidFill>
                <a:schemeClr val="accent1">
                  <a:lumMod val="50000"/>
                </a:schemeClr>
              </a:solidFill>
              <a:latin typeface="Arial Narrow" panose="020B0506020202030204" pitchFamily="34" charset="0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844D3693-2EFE-4667-89D5-47E2D592091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042846" y="410171"/>
            <a:ext cx="1321281" cy="1321281"/>
          </a:xfrm>
          <a:prstGeom prst="rect">
            <a:avLst/>
          </a:pr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C21FD796-9CD0-404D-8DF5-5274C0BCC75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30319" y="1508609"/>
            <a:ext cx="700047" cy="700047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5518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wipe/>
      </p:transition>
    </mc:Choice>
    <mc:Fallback xmlns="">
      <p:transition spd="slow">
        <p:wip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EE39DFCF-9247-4DE5-BB93-074BFAF07A3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42B652E-D499-4CDA-8F7A-60469EDBCBE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01632" y="996662"/>
            <a:ext cx="4864676" cy="4864676"/>
          </a:xfrm>
          <a:custGeom>
            <a:avLst/>
            <a:gdLst>
              <a:gd name="connsiteX0" fmla="*/ 0 w 4864676"/>
              <a:gd name="connsiteY0" fmla="*/ 0 h 4864676"/>
              <a:gd name="connsiteX1" fmla="*/ 4864676 w 4864676"/>
              <a:gd name="connsiteY1" fmla="*/ 0 h 4864676"/>
              <a:gd name="connsiteX2" fmla="*/ 4864676 w 4864676"/>
              <a:gd name="connsiteY2" fmla="*/ 4864676 h 4864676"/>
              <a:gd name="connsiteX3" fmla="*/ 1281101 w 4864676"/>
              <a:gd name="connsiteY3" fmla="*/ 4864676 h 4864676"/>
              <a:gd name="connsiteX4" fmla="*/ 0 w 4864676"/>
              <a:gd name="connsiteY4" fmla="*/ 3583575 h 48646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864676" h="4864676">
                <a:moveTo>
                  <a:pt x="0" y="0"/>
                </a:moveTo>
                <a:lnTo>
                  <a:pt x="4864676" y="0"/>
                </a:lnTo>
                <a:lnTo>
                  <a:pt x="4864676" y="4864676"/>
                </a:lnTo>
                <a:lnTo>
                  <a:pt x="1281101" y="4864676"/>
                </a:lnTo>
                <a:lnTo>
                  <a:pt x="0" y="3583575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484A22B8-F5B6-47C2-B88E-DADAF379130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7225693" y="996662"/>
            <a:ext cx="4864676" cy="4864676"/>
          </a:xfrm>
          <a:custGeom>
            <a:avLst/>
            <a:gdLst>
              <a:gd name="connsiteX0" fmla="*/ 0 w 4864676"/>
              <a:gd name="connsiteY0" fmla="*/ 0 h 4864676"/>
              <a:gd name="connsiteX1" fmla="*/ 3583574 w 4864676"/>
              <a:gd name="connsiteY1" fmla="*/ 0 h 4864676"/>
              <a:gd name="connsiteX2" fmla="*/ 4864676 w 4864676"/>
              <a:gd name="connsiteY2" fmla="*/ 1281103 h 4864676"/>
              <a:gd name="connsiteX3" fmla="*/ 4864676 w 4864676"/>
              <a:gd name="connsiteY3" fmla="*/ 4864676 h 4864676"/>
              <a:gd name="connsiteX4" fmla="*/ 0 w 4864676"/>
              <a:gd name="connsiteY4" fmla="*/ 4864676 h 48646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864676" h="4864676">
                <a:moveTo>
                  <a:pt x="0" y="0"/>
                </a:moveTo>
                <a:lnTo>
                  <a:pt x="3583574" y="0"/>
                </a:lnTo>
                <a:lnTo>
                  <a:pt x="4864676" y="1281103"/>
                </a:lnTo>
                <a:lnTo>
                  <a:pt x="4864676" y="4864676"/>
                </a:lnTo>
                <a:lnTo>
                  <a:pt x="0" y="4864676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A987C18C-164D-4263-B486-4647A98E888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2789020" y="1"/>
            <a:ext cx="6613961" cy="3286380"/>
          </a:xfrm>
          <a:prstGeom prst="triangle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Isosceles Triangle 15">
            <a:extLst>
              <a:ext uri="{FF2B5EF4-FFF2-40B4-BE49-F238E27FC236}">
                <a16:creationId xmlns:a16="http://schemas.microsoft.com/office/drawing/2014/main" id="{E7E98B39-04C6-408B-92FD-76862874063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809286" y="3571620"/>
            <a:ext cx="6613961" cy="3286380"/>
          </a:xfrm>
          <a:prstGeom prst="triangle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981C8C27-2457-421F-BDC4-7B4EA3C7828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3401311" y="734311"/>
            <a:ext cx="5389379" cy="5389379"/>
          </a:xfrm>
          <a:custGeom>
            <a:avLst/>
            <a:gdLst>
              <a:gd name="connsiteX0" fmla="*/ 0 w 5389379"/>
              <a:gd name="connsiteY0" fmla="*/ 540040 h 5389379"/>
              <a:gd name="connsiteX1" fmla="*/ 540040 w 5389379"/>
              <a:gd name="connsiteY1" fmla="*/ 0 h 5389379"/>
              <a:gd name="connsiteX2" fmla="*/ 5389379 w 5389379"/>
              <a:gd name="connsiteY2" fmla="*/ 0 h 5389379"/>
              <a:gd name="connsiteX3" fmla="*/ 5389379 w 5389379"/>
              <a:gd name="connsiteY3" fmla="*/ 4838655 h 5389379"/>
              <a:gd name="connsiteX4" fmla="*/ 4838655 w 5389379"/>
              <a:gd name="connsiteY4" fmla="*/ 5389379 h 5389379"/>
              <a:gd name="connsiteX5" fmla="*/ 0 w 5389379"/>
              <a:gd name="connsiteY5" fmla="*/ 5389379 h 5389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89379" h="5389379">
                <a:moveTo>
                  <a:pt x="0" y="540040"/>
                </a:moveTo>
                <a:lnTo>
                  <a:pt x="540040" y="0"/>
                </a:lnTo>
                <a:lnTo>
                  <a:pt x="5389379" y="0"/>
                </a:lnTo>
                <a:lnTo>
                  <a:pt x="5389379" y="4838655"/>
                </a:lnTo>
                <a:lnTo>
                  <a:pt x="4838655" y="5389379"/>
                </a:lnTo>
                <a:lnTo>
                  <a:pt x="0" y="5389379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CEA13C66-82C1-44AF-972B-8F5CCA41B6D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0271208" y="5287803"/>
            <a:ext cx="955808" cy="95580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9DB36437-FE59-457E-91A7-396BBD3C9C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2700283" y="33283"/>
            <a:ext cx="6791435" cy="6791435"/>
          </a:xfrm>
          <a:custGeom>
            <a:avLst/>
            <a:gdLst>
              <a:gd name="connsiteX0" fmla="*/ 1860938 w 6791435"/>
              <a:gd name="connsiteY0" fmla="*/ 81158 h 6791435"/>
              <a:gd name="connsiteX1" fmla="*/ 1942096 w 6791435"/>
              <a:gd name="connsiteY1" fmla="*/ 0 h 6791435"/>
              <a:gd name="connsiteX2" fmla="*/ 6791435 w 6791435"/>
              <a:gd name="connsiteY2" fmla="*/ 0 h 6791435"/>
              <a:gd name="connsiteX3" fmla="*/ 6791435 w 6791435"/>
              <a:gd name="connsiteY3" fmla="*/ 4838655 h 6791435"/>
              <a:gd name="connsiteX4" fmla="*/ 6710277 w 6791435"/>
              <a:gd name="connsiteY4" fmla="*/ 4919813 h 6791435"/>
              <a:gd name="connsiteX5" fmla="*/ 6710277 w 6791435"/>
              <a:gd name="connsiteY5" fmla="*/ 81158 h 6791435"/>
              <a:gd name="connsiteX6" fmla="*/ 0 w 6791435"/>
              <a:gd name="connsiteY6" fmla="*/ 1942096 h 6791435"/>
              <a:gd name="connsiteX7" fmla="*/ 81158 w 6791435"/>
              <a:gd name="connsiteY7" fmla="*/ 1860938 h 6791435"/>
              <a:gd name="connsiteX8" fmla="*/ 81158 w 6791435"/>
              <a:gd name="connsiteY8" fmla="*/ 6710277 h 6791435"/>
              <a:gd name="connsiteX9" fmla="*/ 4919813 w 6791435"/>
              <a:gd name="connsiteY9" fmla="*/ 6710277 h 6791435"/>
              <a:gd name="connsiteX10" fmla="*/ 4838655 w 6791435"/>
              <a:gd name="connsiteY10" fmla="*/ 6791435 h 6791435"/>
              <a:gd name="connsiteX11" fmla="*/ 0 w 6791435"/>
              <a:gd name="connsiteY11" fmla="*/ 6791435 h 6791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791435" h="6791435">
                <a:moveTo>
                  <a:pt x="1860938" y="81158"/>
                </a:moveTo>
                <a:lnTo>
                  <a:pt x="1942096" y="0"/>
                </a:lnTo>
                <a:lnTo>
                  <a:pt x="6791435" y="0"/>
                </a:lnTo>
                <a:lnTo>
                  <a:pt x="6791435" y="4838655"/>
                </a:lnTo>
                <a:lnTo>
                  <a:pt x="6710277" y="4919813"/>
                </a:lnTo>
                <a:lnTo>
                  <a:pt x="6710277" y="81158"/>
                </a:lnTo>
                <a:close/>
                <a:moveTo>
                  <a:pt x="0" y="1942096"/>
                </a:moveTo>
                <a:lnTo>
                  <a:pt x="81158" y="1860938"/>
                </a:lnTo>
                <a:lnTo>
                  <a:pt x="81158" y="6710277"/>
                </a:lnTo>
                <a:lnTo>
                  <a:pt x="4919813" y="6710277"/>
                </a:lnTo>
                <a:lnTo>
                  <a:pt x="4838655" y="6791435"/>
                </a:lnTo>
                <a:lnTo>
                  <a:pt x="0" y="6791435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D30E35DC-3AA9-44CB-95D8-E61EBFD874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629178" y="1363625"/>
            <a:ext cx="4924513" cy="4297150"/>
          </a:xfrm>
          <a:noFill/>
        </p:spPr>
        <p:txBody>
          <a:bodyPr vert="horz" lIns="91440" tIns="45720" rIns="91440" bIns="45720" rtlCol="0">
            <a:normAutofit/>
          </a:bodyPr>
          <a:lstStyle/>
          <a:p>
            <a:r>
              <a:rPr lang="pl-PL" kern="1200" dirty="0">
                <a:solidFill>
                  <a:schemeClr val="accent1">
                    <a:lumMod val="50000"/>
                  </a:schemeClr>
                </a:solidFill>
                <a:latin typeface="Arial Narrow" panose="020B0506020202030204" pitchFamily="34" charset="0"/>
              </a:rPr>
              <a:t>W 1924r. opatentował </a:t>
            </a:r>
            <a:r>
              <a:rPr lang="pl-PL" kern="1200" dirty="0" err="1">
                <a:solidFill>
                  <a:schemeClr val="accent1">
                    <a:lumMod val="50000"/>
                  </a:schemeClr>
                </a:solidFill>
                <a:latin typeface="Arial Narrow" panose="020B0506020202030204" pitchFamily="34" charset="0"/>
              </a:rPr>
              <a:t>bezcynowy</a:t>
            </a:r>
            <a:r>
              <a:rPr lang="pl-PL" kern="1200" dirty="0">
                <a:solidFill>
                  <a:schemeClr val="accent1">
                    <a:lumMod val="50000"/>
                  </a:schemeClr>
                </a:solidFill>
                <a:latin typeface="Arial Narrow" panose="020B0506020202030204" pitchFamily="34" charset="0"/>
              </a:rPr>
              <a:t> stop łożyskowy nazywany </a:t>
            </a:r>
            <a:r>
              <a:rPr lang="pl-PL" b="1" kern="1200" dirty="0">
                <a:solidFill>
                  <a:schemeClr val="accent1">
                    <a:lumMod val="50000"/>
                  </a:schemeClr>
                </a:solidFill>
                <a:latin typeface="Arial Narrow" panose="020B0506020202030204" pitchFamily="34" charset="0"/>
              </a:rPr>
              <a:t>Metalem B</a:t>
            </a:r>
            <a:r>
              <a:rPr lang="pl-PL" kern="1200" dirty="0">
                <a:solidFill>
                  <a:schemeClr val="accent1">
                    <a:lumMod val="50000"/>
                  </a:schemeClr>
                </a:solidFill>
                <a:latin typeface="Arial Narrow" panose="020B0506020202030204" pitchFamily="34" charset="0"/>
              </a:rPr>
              <a:t>, który wykorzystano w produkcji panewek do ślizgowych łożysk kolejowych. W Polsce produkowały go zakłady w Ursusie.</a:t>
            </a:r>
            <a:endParaRPr lang="en-US" kern="1200" dirty="0">
              <a:solidFill>
                <a:schemeClr val="accent1">
                  <a:lumMod val="50000"/>
                </a:schemeClr>
              </a:solidFill>
              <a:latin typeface="Arial Narrow" panose="020B0506020202030204" pitchFamily="34" charset="0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844D3693-2EFE-4667-89D5-47E2D592091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042846" y="410171"/>
            <a:ext cx="1321281" cy="1321281"/>
          </a:xfrm>
          <a:prstGeom prst="rect">
            <a:avLst/>
          </a:pr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C21FD796-9CD0-404D-8DF5-5274C0BCC75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30319" y="1508609"/>
            <a:ext cx="700047" cy="700047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2" name="Obraz 1">
            <a:extLst>
              <a:ext uri="{FF2B5EF4-FFF2-40B4-BE49-F238E27FC236}">
                <a16:creationId xmlns:a16="http://schemas.microsoft.com/office/drawing/2014/main" id="{0E57CD27-AF9C-4D30-9E7A-B073583A9F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13916" y="3066840"/>
            <a:ext cx="3753917" cy="2005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9451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wipe/>
      </p:transition>
    </mc:Choice>
    <mc:Fallback xmlns="">
      <p:transition spd="slow">
        <p:wip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EE39DFCF-9247-4DE5-BB93-074BFAF07A3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42B652E-D499-4CDA-8F7A-60469EDBCBE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01632" y="996662"/>
            <a:ext cx="4864676" cy="4864676"/>
          </a:xfrm>
          <a:custGeom>
            <a:avLst/>
            <a:gdLst>
              <a:gd name="connsiteX0" fmla="*/ 0 w 4864676"/>
              <a:gd name="connsiteY0" fmla="*/ 0 h 4864676"/>
              <a:gd name="connsiteX1" fmla="*/ 4864676 w 4864676"/>
              <a:gd name="connsiteY1" fmla="*/ 0 h 4864676"/>
              <a:gd name="connsiteX2" fmla="*/ 4864676 w 4864676"/>
              <a:gd name="connsiteY2" fmla="*/ 4864676 h 4864676"/>
              <a:gd name="connsiteX3" fmla="*/ 1281101 w 4864676"/>
              <a:gd name="connsiteY3" fmla="*/ 4864676 h 4864676"/>
              <a:gd name="connsiteX4" fmla="*/ 0 w 4864676"/>
              <a:gd name="connsiteY4" fmla="*/ 3583575 h 48646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864676" h="4864676">
                <a:moveTo>
                  <a:pt x="0" y="0"/>
                </a:moveTo>
                <a:lnTo>
                  <a:pt x="4864676" y="0"/>
                </a:lnTo>
                <a:lnTo>
                  <a:pt x="4864676" y="4864676"/>
                </a:lnTo>
                <a:lnTo>
                  <a:pt x="1281101" y="4864676"/>
                </a:lnTo>
                <a:lnTo>
                  <a:pt x="0" y="3583575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484A22B8-F5B6-47C2-B88E-DADAF379130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7225693" y="996662"/>
            <a:ext cx="4864676" cy="4864676"/>
          </a:xfrm>
          <a:custGeom>
            <a:avLst/>
            <a:gdLst>
              <a:gd name="connsiteX0" fmla="*/ 0 w 4864676"/>
              <a:gd name="connsiteY0" fmla="*/ 0 h 4864676"/>
              <a:gd name="connsiteX1" fmla="*/ 3583574 w 4864676"/>
              <a:gd name="connsiteY1" fmla="*/ 0 h 4864676"/>
              <a:gd name="connsiteX2" fmla="*/ 4864676 w 4864676"/>
              <a:gd name="connsiteY2" fmla="*/ 1281103 h 4864676"/>
              <a:gd name="connsiteX3" fmla="*/ 4864676 w 4864676"/>
              <a:gd name="connsiteY3" fmla="*/ 4864676 h 4864676"/>
              <a:gd name="connsiteX4" fmla="*/ 0 w 4864676"/>
              <a:gd name="connsiteY4" fmla="*/ 4864676 h 48646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864676" h="4864676">
                <a:moveTo>
                  <a:pt x="0" y="0"/>
                </a:moveTo>
                <a:lnTo>
                  <a:pt x="3583574" y="0"/>
                </a:lnTo>
                <a:lnTo>
                  <a:pt x="4864676" y="1281103"/>
                </a:lnTo>
                <a:lnTo>
                  <a:pt x="4864676" y="4864676"/>
                </a:lnTo>
                <a:lnTo>
                  <a:pt x="0" y="4864676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A987C18C-164D-4263-B486-4647A98E888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2789020" y="1"/>
            <a:ext cx="6613961" cy="3286380"/>
          </a:xfrm>
          <a:prstGeom prst="triangle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Isosceles Triangle 15">
            <a:extLst>
              <a:ext uri="{FF2B5EF4-FFF2-40B4-BE49-F238E27FC236}">
                <a16:creationId xmlns:a16="http://schemas.microsoft.com/office/drawing/2014/main" id="{E7E98B39-04C6-408B-92FD-76862874063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809286" y="3571620"/>
            <a:ext cx="6613961" cy="3286380"/>
          </a:xfrm>
          <a:prstGeom prst="triangle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981C8C27-2457-421F-BDC4-7B4EA3C7828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3401311" y="734311"/>
            <a:ext cx="5389379" cy="5389379"/>
          </a:xfrm>
          <a:custGeom>
            <a:avLst/>
            <a:gdLst>
              <a:gd name="connsiteX0" fmla="*/ 0 w 5389379"/>
              <a:gd name="connsiteY0" fmla="*/ 540040 h 5389379"/>
              <a:gd name="connsiteX1" fmla="*/ 540040 w 5389379"/>
              <a:gd name="connsiteY1" fmla="*/ 0 h 5389379"/>
              <a:gd name="connsiteX2" fmla="*/ 5389379 w 5389379"/>
              <a:gd name="connsiteY2" fmla="*/ 0 h 5389379"/>
              <a:gd name="connsiteX3" fmla="*/ 5389379 w 5389379"/>
              <a:gd name="connsiteY3" fmla="*/ 4838655 h 5389379"/>
              <a:gd name="connsiteX4" fmla="*/ 4838655 w 5389379"/>
              <a:gd name="connsiteY4" fmla="*/ 5389379 h 5389379"/>
              <a:gd name="connsiteX5" fmla="*/ 0 w 5389379"/>
              <a:gd name="connsiteY5" fmla="*/ 5389379 h 5389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89379" h="5389379">
                <a:moveTo>
                  <a:pt x="0" y="540040"/>
                </a:moveTo>
                <a:lnTo>
                  <a:pt x="540040" y="0"/>
                </a:lnTo>
                <a:lnTo>
                  <a:pt x="5389379" y="0"/>
                </a:lnTo>
                <a:lnTo>
                  <a:pt x="5389379" y="4838655"/>
                </a:lnTo>
                <a:lnTo>
                  <a:pt x="4838655" y="5389379"/>
                </a:lnTo>
                <a:lnTo>
                  <a:pt x="0" y="5389379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CEA13C66-82C1-44AF-972B-8F5CCA41B6D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0271208" y="5287803"/>
            <a:ext cx="955808" cy="95580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9DB36437-FE59-457E-91A7-396BBD3C9C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2700283" y="33283"/>
            <a:ext cx="6791435" cy="6791435"/>
          </a:xfrm>
          <a:custGeom>
            <a:avLst/>
            <a:gdLst>
              <a:gd name="connsiteX0" fmla="*/ 1860938 w 6791435"/>
              <a:gd name="connsiteY0" fmla="*/ 81158 h 6791435"/>
              <a:gd name="connsiteX1" fmla="*/ 1942096 w 6791435"/>
              <a:gd name="connsiteY1" fmla="*/ 0 h 6791435"/>
              <a:gd name="connsiteX2" fmla="*/ 6791435 w 6791435"/>
              <a:gd name="connsiteY2" fmla="*/ 0 h 6791435"/>
              <a:gd name="connsiteX3" fmla="*/ 6791435 w 6791435"/>
              <a:gd name="connsiteY3" fmla="*/ 4838655 h 6791435"/>
              <a:gd name="connsiteX4" fmla="*/ 6710277 w 6791435"/>
              <a:gd name="connsiteY4" fmla="*/ 4919813 h 6791435"/>
              <a:gd name="connsiteX5" fmla="*/ 6710277 w 6791435"/>
              <a:gd name="connsiteY5" fmla="*/ 81158 h 6791435"/>
              <a:gd name="connsiteX6" fmla="*/ 0 w 6791435"/>
              <a:gd name="connsiteY6" fmla="*/ 1942096 h 6791435"/>
              <a:gd name="connsiteX7" fmla="*/ 81158 w 6791435"/>
              <a:gd name="connsiteY7" fmla="*/ 1860938 h 6791435"/>
              <a:gd name="connsiteX8" fmla="*/ 81158 w 6791435"/>
              <a:gd name="connsiteY8" fmla="*/ 6710277 h 6791435"/>
              <a:gd name="connsiteX9" fmla="*/ 4919813 w 6791435"/>
              <a:gd name="connsiteY9" fmla="*/ 6710277 h 6791435"/>
              <a:gd name="connsiteX10" fmla="*/ 4838655 w 6791435"/>
              <a:gd name="connsiteY10" fmla="*/ 6791435 h 6791435"/>
              <a:gd name="connsiteX11" fmla="*/ 0 w 6791435"/>
              <a:gd name="connsiteY11" fmla="*/ 6791435 h 6791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791435" h="6791435">
                <a:moveTo>
                  <a:pt x="1860938" y="81158"/>
                </a:moveTo>
                <a:lnTo>
                  <a:pt x="1942096" y="0"/>
                </a:lnTo>
                <a:lnTo>
                  <a:pt x="6791435" y="0"/>
                </a:lnTo>
                <a:lnTo>
                  <a:pt x="6791435" y="4838655"/>
                </a:lnTo>
                <a:lnTo>
                  <a:pt x="6710277" y="4919813"/>
                </a:lnTo>
                <a:lnTo>
                  <a:pt x="6710277" y="81158"/>
                </a:lnTo>
                <a:close/>
                <a:moveTo>
                  <a:pt x="0" y="1942096"/>
                </a:moveTo>
                <a:lnTo>
                  <a:pt x="81158" y="1860938"/>
                </a:lnTo>
                <a:lnTo>
                  <a:pt x="81158" y="6710277"/>
                </a:lnTo>
                <a:lnTo>
                  <a:pt x="4919813" y="6710277"/>
                </a:lnTo>
                <a:lnTo>
                  <a:pt x="4838655" y="6791435"/>
                </a:lnTo>
                <a:lnTo>
                  <a:pt x="0" y="6791435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D30E35DC-3AA9-44CB-95D8-E61EBFD874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052075" y="1928166"/>
            <a:ext cx="6533947" cy="4297150"/>
          </a:xfrm>
          <a:noFill/>
        </p:spPr>
        <p:txBody>
          <a:bodyPr vert="horz" lIns="91440" tIns="45720" rIns="91440" bIns="45720" rtlCol="0">
            <a:normAutofit/>
          </a:bodyPr>
          <a:lstStyle/>
          <a:p>
            <a:r>
              <a:rPr lang="pl-PL" kern="1200" dirty="0">
                <a:solidFill>
                  <a:schemeClr val="accent1">
                    <a:lumMod val="50000"/>
                  </a:schemeClr>
                </a:solidFill>
                <a:latin typeface="Arial Narrow" panose="020B0506020202030204" pitchFamily="34" charset="0"/>
              </a:rPr>
              <a:t>Jan </a:t>
            </a:r>
            <a:r>
              <a:rPr lang="pl-PL" kern="1200" dirty="0" err="1">
                <a:solidFill>
                  <a:schemeClr val="accent1">
                    <a:lumMod val="50000"/>
                  </a:schemeClr>
                </a:solidFill>
                <a:latin typeface="Arial Narrow" panose="020B0506020202030204" pitchFamily="34" charset="0"/>
              </a:rPr>
              <a:t>Czochralski</a:t>
            </a:r>
            <a:r>
              <a:rPr lang="pl-PL" kern="1200" dirty="0">
                <a:solidFill>
                  <a:schemeClr val="accent1">
                    <a:lumMod val="50000"/>
                  </a:schemeClr>
                </a:solidFill>
                <a:latin typeface="Arial Narrow" panose="020B0506020202030204" pitchFamily="34" charset="0"/>
              </a:rPr>
              <a:t> pozostanie w pamięci jako wybitny uczony i wybitny </a:t>
            </a:r>
            <a:r>
              <a:rPr lang="pl-PL" dirty="0">
                <a:solidFill>
                  <a:schemeClr val="accent1">
                    <a:lumMod val="50000"/>
                  </a:schemeClr>
                </a:solidFill>
                <a:latin typeface="Arial Narrow" panose="020B0506020202030204" pitchFamily="34" charset="0"/>
              </a:rPr>
              <a:t>P</a:t>
            </a:r>
            <a:r>
              <a:rPr lang="pl-PL" kern="1200" dirty="0">
                <a:solidFill>
                  <a:schemeClr val="accent1">
                    <a:lumMod val="50000"/>
                  </a:schemeClr>
                </a:solidFill>
                <a:latin typeface="Arial Narrow" panose="020B0506020202030204" pitchFamily="34" charset="0"/>
              </a:rPr>
              <a:t>olak, który na trwałe wpisał się w historię i współczesność światowej krystalografii, metaloznawstwa, elektroniki i fizyki ciała stałego.</a:t>
            </a:r>
          </a:p>
          <a:p>
            <a:endParaRPr lang="pl-PL" dirty="0">
              <a:solidFill>
                <a:schemeClr val="accent1">
                  <a:lumMod val="50000"/>
                </a:schemeClr>
              </a:solidFill>
              <a:latin typeface="Arial Narrow" panose="020B0506020202030204" pitchFamily="34" charset="0"/>
            </a:endParaRPr>
          </a:p>
          <a:p>
            <a:endParaRPr lang="pl-PL" kern="1200" dirty="0">
              <a:solidFill>
                <a:schemeClr val="accent1">
                  <a:lumMod val="50000"/>
                </a:schemeClr>
              </a:solidFill>
              <a:latin typeface="Arial Narrow" panose="020B0506020202030204" pitchFamily="34" charset="0"/>
            </a:endParaRPr>
          </a:p>
          <a:p>
            <a:pPr algn="ctr"/>
            <a:r>
              <a:rPr lang="pl-PL" dirty="0">
                <a:solidFill>
                  <a:schemeClr val="accent1">
                    <a:lumMod val="50000"/>
                  </a:schemeClr>
                </a:solidFill>
                <a:latin typeface="Arial Narrow" panose="020B0506020202030204" pitchFamily="34" charset="0"/>
              </a:rPr>
              <a:t>Dziękuję za uwagę. </a:t>
            </a:r>
            <a:r>
              <a:rPr lang="pl-PL" dirty="0">
                <a:solidFill>
                  <a:schemeClr val="accent1">
                    <a:lumMod val="50000"/>
                  </a:schemeClr>
                </a:solidFill>
                <a:latin typeface="Arial Narrow" panose="020B0506020202030204" pitchFamily="34" charset="0"/>
                <a:sym typeface="Wingdings" panose="05000000000000000000" pitchFamily="2" charset="2"/>
              </a:rPr>
              <a:t></a:t>
            </a:r>
          </a:p>
          <a:p>
            <a:pPr algn="ctr"/>
            <a:r>
              <a:rPr lang="pl-PL" kern="1200" dirty="0">
                <a:solidFill>
                  <a:schemeClr val="accent1">
                    <a:lumMod val="50000"/>
                  </a:schemeClr>
                </a:solidFill>
                <a:latin typeface="Arial Narrow" panose="020B0506020202030204" pitchFamily="34" charset="0"/>
                <a:sym typeface="Wingdings" panose="05000000000000000000" pitchFamily="2" charset="2"/>
              </a:rPr>
              <a:t>Dawid Kazubiński</a:t>
            </a:r>
            <a:endParaRPr lang="en-US" kern="1200" dirty="0">
              <a:solidFill>
                <a:schemeClr val="accent1">
                  <a:lumMod val="50000"/>
                </a:schemeClr>
              </a:solidFill>
              <a:latin typeface="Arial Narrow" panose="020B0506020202030204" pitchFamily="34" charset="0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844D3693-2EFE-4667-89D5-47E2D592091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042846" y="410171"/>
            <a:ext cx="1321281" cy="1321281"/>
          </a:xfrm>
          <a:prstGeom prst="rect">
            <a:avLst/>
          </a:pr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C21FD796-9CD0-404D-8DF5-5274C0BCC75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30319" y="1508609"/>
            <a:ext cx="700047" cy="700047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94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wipe/>
      </p:transition>
    </mc:Choice>
    <mc:Fallback xmlns="">
      <p:transition spd="slow">
        <p:wip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3962611-DFD5-4092-AAFD-559E3DFCE2C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5488" y="0"/>
            <a:ext cx="10910292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2270F1FA-0425-408F-9861-80BF5AFB276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ytuł 1">
            <a:extLst>
              <a:ext uri="{FF2B5EF4-FFF2-40B4-BE49-F238E27FC236}">
                <a16:creationId xmlns:a16="http://schemas.microsoft.com/office/drawing/2014/main" id="{D215FF89-AADF-4205-B18A-926B007104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43403" y="3429000"/>
            <a:ext cx="6105194" cy="1458410"/>
          </a:xfrm>
        </p:spPr>
        <p:txBody>
          <a:bodyPr>
            <a:normAutofit fontScale="90000"/>
          </a:bodyPr>
          <a:lstStyle/>
          <a:p>
            <a:r>
              <a:rPr lang="pl-PL" b="1" dirty="0">
                <a:solidFill>
                  <a:srgbClr val="FFFFFF"/>
                </a:solidFill>
                <a:latin typeface="Arial Narrow" panose="020B0506020202030204" pitchFamily="34" charset="0"/>
              </a:rPr>
              <a:t>Ż y c i o r y s  </a:t>
            </a:r>
            <a:br>
              <a:rPr lang="pl-PL" b="1" dirty="0">
                <a:solidFill>
                  <a:srgbClr val="FFFFFF"/>
                </a:solidFill>
                <a:latin typeface="Arial Narrow" panose="020B0506020202030204" pitchFamily="34" charset="0"/>
              </a:rPr>
            </a:br>
            <a:r>
              <a:rPr lang="pl-PL" b="1" dirty="0">
                <a:solidFill>
                  <a:srgbClr val="FFFFFF"/>
                </a:solidFill>
                <a:latin typeface="Arial Narrow" panose="020B0506020202030204" pitchFamily="34" charset="0"/>
              </a:rPr>
              <a:t>i  </a:t>
            </a:r>
            <a:br>
              <a:rPr lang="pl-PL" b="1" dirty="0">
                <a:solidFill>
                  <a:srgbClr val="FFFFFF"/>
                </a:solidFill>
                <a:latin typeface="Arial Narrow" panose="020B0506020202030204" pitchFamily="34" charset="0"/>
              </a:rPr>
            </a:br>
            <a:r>
              <a:rPr lang="pl-PL" b="1" dirty="0">
                <a:solidFill>
                  <a:srgbClr val="FFFFFF"/>
                </a:solidFill>
                <a:latin typeface="Arial Narrow" panose="020B0506020202030204" pitchFamily="34" charset="0"/>
              </a:rPr>
              <a:t>ś c i e ż k i  </a:t>
            </a:r>
            <a:br>
              <a:rPr lang="pl-PL" b="1" dirty="0">
                <a:solidFill>
                  <a:srgbClr val="FFFFFF"/>
                </a:solidFill>
                <a:latin typeface="Arial Narrow" panose="020B0506020202030204" pitchFamily="34" charset="0"/>
              </a:rPr>
            </a:br>
            <a:r>
              <a:rPr lang="pl-PL" b="1" dirty="0">
                <a:solidFill>
                  <a:srgbClr val="FFFFFF"/>
                </a:solidFill>
                <a:latin typeface="Arial Narrow" panose="020B0506020202030204" pitchFamily="34" charset="0"/>
              </a:rPr>
              <a:t>z a w o d o w e</a:t>
            </a:r>
          </a:p>
        </p:txBody>
      </p:sp>
    </p:spTree>
    <p:extLst>
      <p:ext uri="{BB962C8B-B14F-4D97-AF65-F5344CB8AC3E}">
        <p14:creationId xmlns:p14="http://schemas.microsoft.com/office/powerpoint/2010/main" val="12044876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wipe/>
      </p:transition>
    </mc:Choice>
    <mc:Fallback xmlns="">
      <p:transition spd="slow">
        <p:wip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3962611-DFD5-4092-AAFD-559E3DFCE2C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5488" y="0"/>
            <a:ext cx="10910292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2270F1FA-0425-408F-9861-80BF5AFB276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Podtytuł 2">
            <a:extLst>
              <a:ext uri="{FF2B5EF4-FFF2-40B4-BE49-F238E27FC236}">
                <a16:creationId xmlns:a16="http://schemas.microsoft.com/office/drawing/2014/main" id="{17E397AE-9A2E-49F6-81CE-1F89EC9F0A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45368" y="1569156"/>
            <a:ext cx="5997032" cy="3732048"/>
          </a:xfrm>
        </p:spPr>
        <p:txBody>
          <a:bodyPr>
            <a:normAutofit/>
          </a:bodyPr>
          <a:lstStyle/>
          <a:p>
            <a:pPr algn="l"/>
            <a:r>
              <a:rPr lang="pl-PL" dirty="0">
                <a:solidFill>
                  <a:srgbClr val="FFFFFF"/>
                </a:solidFill>
                <a:latin typeface="Arial Narrow" panose="020B0506020202030204" pitchFamily="34" charset="0"/>
              </a:rPr>
              <a:t>Urodził się 23 października 1885r. w Kcyni na Pałukach. Ukończył Seminarium Nauczycielskie w Kcyni. Niestety niezadowolony ze swoich ocen podarł świadectwo maturalne, co w tamtych czasach zamykało drogę do dalszej kariery. </a:t>
            </a:r>
          </a:p>
          <a:p>
            <a:pPr algn="l"/>
            <a:r>
              <a:rPr lang="pl-PL" dirty="0">
                <a:solidFill>
                  <a:srgbClr val="FFFFFF"/>
                </a:solidFill>
                <a:latin typeface="Arial Narrow" panose="020B0506020202030204" pitchFamily="34" charset="0"/>
              </a:rPr>
              <a:t>Interesował się chemią w wieku 16 lat. Przeprowadził się do brata do Trzemeszna. Rozpoczął pracę w aptece w Krotoszynie, gdzie przeprowadzał eksperymenty naukowe w dziedzinie chemii</a:t>
            </a:r>
          </a:p>
        </p:txBody>
      </p:sp>
    </p:spTree>
    <p:extLst>
      <p:ext uri="{BB962C8B-B14F-4D97-AF65-F5344CB8AC3E}">
        <p14:creationId xmlns:p14="http://schemas.microsoft.com/office/powerpoint/2010/main" val="31248049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wipe/>
      </p:transition>
    </mc:Choice>
    <mc:Fallback xmlns="">
      <p:transition spd="slow">
        <p:wip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3962611-DFD5-4092-AAFD-559E3DFCE2C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5488" y="0"/>
            <a:ext cx="10910292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2270F1FA-0425-408F-9861-80BF5AFB276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Podtytuł 2">
            <a:extLst>
              <a:ext uri="{FF2B5EF4-FFF2-40B4-BE49-F238E27FC236}">
                <a16:creationId xmlns:a16="http://schemas.microsoft.com/office/drawing/2014/main" id="{17E397AE-9A2E-49F6-81CE-1F89EC9F0A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45368" y="1569156"/>
            <a:ext cx="5997032" cy="3732048"/>
          </a:xfrm>
        </p:spPr>
        <p:txBody>
          <a:bodyPr>
            <a:normAutofit/>
          </a:bodyPr>
          <a:lstStyle/>
          <a:p>
            <a:pPr algn="l"/>
            <a:r>
              <a:rPr lang="pl-PL" dirty="0">
                <a:solidFill>
                  <a:srgbClr val="FFFFFF"/>
                </a:solidFill>
                <a:latin typeface="Arial Narrow" panose="020B0506020202030204" pitchFamily="34" charset="0"/>
              </a:rPr>
              <a:t>W 1904r. Wyjechał do Berlina, gdzie rozpoczął pracę w aptece i drogerii, a później AEG-</a:t>
            </a:r>
            <a:r>
              <a:rPr lang="pl-PL" dirty="0" err="1">
                <a:solidFill>
                  <a:srgbClr val="FFFFFF"/>
                </a:solidFill>
                <a:latin typeface="Arial Narrow" panose="020B0506020202030204" pitchFamily="34" charset="0"/>
              </a:rPr>
              <a:t>Kabelwerk</a:t>
            </a:r>
            <a:r>
              <a:rPr lang="pl-PL" dirty="0">
                <a:solidFill>
                  <a:srgbClr val="FFFFFF"/>
                </a:solidFill>
                <a:latin typeface="Arial Narrow" panose="020B0506020202030204" pitchFamily="34" charset="0"/>
              </a:rPr>
              <a:t> </a:t>
            </a:r>
            <a:r>
              <a:rPr lang="pl-PL" dirty="0" err="1">
                <a:solidFill>
                  <a:srgbClr val="FFFFFF"/>
                </a:solidFill>
                <a:latin typeface="Arial Narrow" panose="020B0506020202030204" pitchFamily="34" charset="0"/>
              </a:rPr>
              <a:t>Oberspree</a:t>
            </a:r>
            <a:r>
              <a:rPr lang="pl-PL" dirty="0">
                <a:solidFill>
                  <a:srgbClr val="FFFFFF"/>
                </a:solidFill>
                <a:latin typeface="Arial Narrow" panose="020B0506020202030204" pitchFamily="34" charset="0"/>
              </a:rPr>
              <a:t>. </a:t>
            </a:r>
          </a:p>
          <a:p>
            <a:pPr algn="l"/>
            <a:r>
              <a:rPr lang="pl-PL" dirty="0">
                <a:solidFill>
                  <a:srgbClr val="FFFFFF"/>
                </a:solidFill>
                <a:latin typeface="Arial Narrow" panose="020B0506020202030204" pitchFamily="34" charset="0"/>
              </a:rPr>
              <a:t>Zajmował się określaniem jakości i czystości rud, olejów, smarów, metali, stopów i ich półproduktów oraz rafinowaniem miedzi.</a:t>
            </a:r>
          </a:p>
          <a:p>
            <a:pPr algn="l"/>
            <a:r>
              <a:rPr lang="pl-PL" dirty="0">
                <a:solidFill>
                  <a:srgbClr val="FFFFFF"/>
                </a:solidFill>
                <a:latin typeface="Arial Narrow" panose="020B0506020202030204" pitchFamily="34" charset="0"/>
              </a:rPr>
              <a:t>Posiadł ogromną wiedzę na temat przyrządzania leków, którą potem wykorzystywał w swoim życiu rodzinnym.</a:t>
            </a:r>
          </a:p>
        </p:txBody>
      </p:sp>
    </p:spTree>
    <p:extLst>
      <p:ext uri="{BB962C8B-B14F-4D97-AF65-F5344CB8AC3E}">
        <p14:creationId xmlns:p14="http://schemas.microsoft.com/office/powerpoint/2010/main" val="226948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wipe/>
      </p:transition>
    </mc:Choice>
    <mc:Fallback xmlns="">
      <p:transition spd="slow">
        <p:wip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3962611-DFD5-4092-AAFD-559E3DFCE2C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5488" y="0"/>
            <a:ext cx="10910292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2270F1FA-0425-408F-9861-80BF5AFB276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Podtytuł 2">
            <a:extLst>
              <a:ext uri="{FF2B5EF4-FFF2-40B4-BE49-F238E27FC236}">
                <a16:creationId xmlns:a16="http://schemas.microsoft.com/office/drawing/2014/main" id="{17E397AE-9A2E-49F6-81CE-1F89EC9F0A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45368" y="1569156"/>
            <a:ext cx="5500321" cy="3732048"/>
          </a:xfrm>
        </p:spPr>
        <p:txBody>
          <a:bodyPr>
            <a:normAutofit/>
          </a:bodyPr>
          <a:lstStyle/>
          <a:p>
            <a:pPr algn="l"/>
            <a:r>
              <a:rPr lang="pl-PL" dirty="0">
                <a:solidFill>
                  <a:srgbClr val="FFFFFF"/>
                </a:solidFill>
                <a:latin typeface="Arial Narrow" panose="020B0506020202030204" pitchFamily="34" charset="0"/>
              </a:rPr>
              <a:t>Uczęszczał na wykłady chemii na Politechnice pod Berlinem jako wolny słuchacz. Chodził również na wykłady na wydziale sztuki, gdzie poznał swoją przyszłą żonę, </a:t>
            </a:r>
            <a:r>
              <a:rPr lang="pl-PL" dirty="0" err="1">
                <a:solidFill>
                  <a:srgbClr val="FFFFFF"/>
                </a:solidFill>
                <a:latin typeface="Arial Narrow" panose="020B0506020202030204" pitchFamily="34" charset="0"/>
              </a:rPr>
              <a:t>Marguerite</a:t>
            </a:r>
            <a:r>
              <a:rPr lang="pl-PL" dirty="0">
                <a:solidFill>
                  <a:srgbClr val="FFFFFF"/>
                </a:solidFill>
                <a:latin typeface="Arial Narrow" panose="020B0506020202030204" pitchFamily="34" charset="0"/>
              </a:rPr>
              <a:t> </a:t>
            </a:r>
            <a:r>
              <a:rPr lang="pl-PL" dirty="0" err="1">
                <a:solidFill>
                  <a:srgbClr val="FFFFFF"/>
                </a:solidFill>
                <a:latin typeface="Arial Narrow" panose="020B0506020202030204" pitchFamily="34" charset="0"/>
              </a:rPr>
              <a:t>Hasse</a:t>
            </a:r>
            <a:r>
              <a:rPr lang="pl-PL" dirty="0">
                <a:solidFill>
                  <a:srgbClr val="FFFFFF"/>
                </a:solidFill>
                <a:latin typeface="Arial Narrow" panose="020B0506020202030204" pitchFamily="34" charset="0"/>
              </a:rPr>
              <a:t> z którą wziął ślub w 1910r.</a:t>
            </a:r>
          </a:p>
          <a:p>
            <a:pPr algn="l"/>
            <a:r>
              <a:rPr lang="pl-PL" dirty="0">
                <a:solidFill>
                  <a:srgbClr val="FFFFFF"/>
                </a:solidFill>
                <a:latin typeface="Arial Narrow" panose="020B0506020202030204" pitchFamily="34" charset="0"/>
              </a:rPr>
              <a:t>W tym samym roku uzyskał dyplom inżyniera chemika. Od samego początku jego działalność była związana z elektroniką, a resztę życia poświęcił metalografii. </a:t>
            </a:r>
          </a:p>
        </p:txBody>
      </p:sp>
    </p:spTree>
    <p:extLst>
      <p:ext uri="{BB962C8B-B14F-4D97-AF65-F5344CB8AC3E}">
        <p14:creationId xmlns:p14="http://schemas.microsoft.com/office/powerpoint/2010/main" val="149515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wipe/>
      </p:transition>
    </mc:Choice>
    <mc:Fallback xmlns="">
      <p:transition spd="slow">
        <p:wip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3962611-DFD5-4092-AAFD-559E3DFCE2C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5488" y="0"/>
            <a:ext cx="10910292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2270F1FA-0425-408F-9861-80BF5AFB276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Podtytuł 2">
            <a:extLst>
              <a:ext uri="{FF2B5EF4-FFF2-40B4-BE49-F238E27FC236}">
                <a16:creationId xmlns:a16="http://schemas.microsoft.com/office/drawing/2014/main" id="{17E397AE-9A2E-49F6-81CE-1F89EC9F0A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45368" y="1569156"/>
            <a:ext cx="5500321" cy="3732048"/>
          </a:xfrm>
        </p:spPr>
        <p:txBody>
          <a:bodyPr>
            <a:normAutofit/>
          </a:bodyPr>
          <a:lstStyle/>
          <a:p>
            <a:pPr algn="l"/>
            <a:r>
              <a:rPr lang="pl-PL" dirty="0">
                <a:solidFill>
                  <a:srgbClr val="FFFFFF"/>
                </a:solidFill>
                <a:latin typeface="Arial Narrow" panose="020B0506020202030204" pitchFamily="34" charset="0"/>
              </a:rPr>
              <a:t>W 1917r. przeniósł się do Frankfurtu, gdzie został szefem laboratorium metaloznawczego. </a:t>
            </a:r>
          </a:p>
          <a:p>
            <a:pPr algn="l"/>
            <a:r>
              <a:rPr lang="pl-PL" dirty="0">
                <a:solidFill>
                  <a:srgbClr val="FFFFFF"/>
                </a:solidFill>
                <a:latin typeface="Arial Narrow" panose="020B0506020202030204" pitchFamily="34" charset="0"/>
              </a:rPr>
              <a:t>W 1924r. został wiceprzewodniczącym, a rok później przewodniczącym Niemieckiego Towarzystwa Metaloznawczego i członkiem honorowym Międzynarodowego Związku Badań Metaloznawczych w Londynie.</a:t>
            </a:r>
          </a:p>
          <a:p>
            <a:pPr algn="l"/>
            <a:r>
              <a:rPr lang="pl-PL" dirty="0">
                <a:solidFill>
                  <a:srgbClr val="FFFFFF"/>
                </a:solidFill>
                <a:latin typeface="Arial Narrow" panose="020B0506020202030204" pitchFamily="34" charset="0"/>
              </a:rPr>
              <a:t>W 1928r. powrócił do kraju rezygnując ze wszystkich pełnionych w Niemczech funkcji.</a:t>
            </a:r>
          </a:p>
        </p:txBody>
      </p:sp>
    </p:spTree>
    <p:extLst>
      <p:ext uri="{BB962C8B-B14F-4D97-AF65-F5344CB8AC3E}">
        <p14:creationId xmlns:p14="http://schemas.microsoft.com/office/powerpoint/2010/main" val="4850549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wipe/>
      </p:transition>
    </mc:Choice>
    <mc:Fallback xmlns="">
      <p:transition spd="slow">
        <p:wip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3962611-DFD5-4092-AAFD-559E3DFCE2C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5488" y="0"/>
            <a:ext cx="10910292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2270F1FA-0425-408F-9861-80BF5AFB276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Podtytuł 2">
            <a:extLst>
              <a:ext uri="{FF2B5EF4-FFF2-40B4-BE49-F238E27FC236}">
                <a16:creationId xmlns:a16="http://schemas.microsoft.com/office/drawing/2014/main" id="{17E397AE-9A2E-49F6-81CE-1F89EC9F0A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45368" y="1569156"/>
            <a:ext cx="5500321" cy="3732048"/>
          </a:xfrm>
        </p:spPr>
        <p:txBody>
          <a:bodyPr>
            <a:normAutofit/>
          </a:bodyPr>
          <a:lstStyle/>
          <a:p>
            <a:pPr algn="l"/>
            <a:r>
              <a:rPr lang="pl-PL" dirty="0">
                <a:solidFill>
                  <a:srgbClr val="FFFFFF"/>
                </a:solidFill>
                <a:latin typeface="Arial Narrow" panose="020B0506020202030204" pitchFamily="34" charset="0"/>
              </a:rPr>
              <a:t>W 1929r. otrzymał doktorat honoris causa Politechniki Warszawskiej, co pozwoliło na nadanie mu tytułu profesora pomimo braku doktoratu i habilitacji. Objął posadę profesora na Wydziale Chemicznym Politechniki Warszawskiej, gdzie specjalnie dla niego utworzono Katedrę Metalurgii i Materiałoznawstwa. Jego instytut wykonywał zlecenia głównie dla wojska, co nie podobało się kolegom z pracy.</a:t>
            </a:r>
          </a:p>
        </p:txBody>
      </p:sp>
    </p:spTree>
    <p:extLst>
      <p:ext uri="{BB962C8B-B14F-4D97-AF65-F5344CB8AC3E}">
        <p14:creationId xmlns:p14="http://schemas.microsoft.com/office/powerpoint/2010/main" val="38054086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wipe/>
      </p:transition>
    </mc:Choice>
    <mc:Fallback xmlns="">
      <p:transition spd="slow">
        <p:wip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3962611-DFD5-4092-AAFD-559E3DFCE2C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5488" y="0"/>
            <a:ext cx="10910292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2270F1FA-0425-408F-9861-80BF5AFB276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Podtytuł 2">
            <a:extLst>
              <a:ext uri="{FF2B5EF4-FFF2-40B4-BE49-F238E27FC236}">
                <a16:creationId xmlns:a16="http://schemas.microsoft.com/office/drawing/2014/main" id="{17E397AE-9A2E-49F6-81CE-1F89EC9F0A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45368" y="1569156"/>
            <a:ext cx="5500321" cy="3732048"/>
          </a:xfrm>
        </p:spPr>
        <p:txBody>
          <a:bodyPr>
            <a:normAutofit/>
          </a:bodyPr>
          <a:lstStyle/>
          <a:p>
            <a:pPr algn="l"/>
            <a:r>
              <a:rPr lang="pl-PL" dirty="0">
                <a:solidFill>
                  <a:srgbClr val="FFFFFF"/>
                </a:solidFill>
                <a:latin typeface="Arial Narrow" panose="020B0506020202030204" pitchFamily="34" charset="0"/>
              </a:rPr>
              <a:t>Przed rozpoczęciem II wojny światowej </a:t>
            </a:r>
            <a:r>
              <a:rPr lang="pl-PL" dirty="0" err="1">
                <a:solidFill>
                  <a:srgbClr val="FFFFFF"/>
                </a:solidFill>
                <a:latin typeface="Arial Narrow" panose="020B0506020202030204" pitchFamily="34" charset="0"/>
              </a:rPr>
              <a:t>Czochralski</a:t>
            </a:r>
            <a:r>
              <a:rPr lang="pl-PL" dirty="0">
                <a:solidFill>
                  <a:srgbClr val="FFFFFF"/>
                </a:solidFill>
                <a:latin typeface="Arial Narrow" panose="020B0506020202030204" pitchFamily="34" charset="0"/>
              </a:rPr>
              <a:t> nie wychodził praktycznie z Ministerstwa Spraw Wojskowych. Wojna przeszkodziła mu w pracy naukowej. Pod koniec 1939r. uruchomił Zakład Badań Materiałów. Zatrudniał wielu żołnierzy AK. Odlewał granaty, części pistoletów i maszyn drukarskich. Został aresztowany 7 kwietnia 1945r. jako obywatel Rzeszy, pod zarzutem współpracy z niemieckimi władzami. </a:t>
            </a:r>
          </a:p>
        </p:txBody>
      </p:sp>
    </p:spTree>
    <p:extLst>
      <p:ext uri="{BB962C8B-B14F-4D97-AF65-F5344CB8AC3E}">
        <p14:creationId xmlns:p14="http://schemas.microsoft.com/office/powerpoint/2010/main" val="3413310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wipe/>
      </p:transition>
    </mc:Choice>
    <mc:Fallback xmlns="">
      <p:transition spd="slow">
        <p:wip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3962611-DFD5-4092-AAFD-559E3DFCE2C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5488" y="0"/>
            <a:ext cx="10910292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2270F1FA-0425-408F-9861-80BF5AFB276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Podtytuł 2">
            <a:extLst>
              <a:ext uri="{FF2B5EF4-FFF2-40B4-BE49-F238E27FC236}">
                <a16:creationId xmlns:a16="http://schemas.microsoft.com/office/drawing/2014/main" id="{17E397AE-9A2E-49F6-81CE-1F89EC9F0A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45368" y="1569156"/>
            <a:ext cx="5500321" cy="3732048"/>
          </a:xfrm>
        </p:spPr>
        <p:txBody>
          <a:bodyPr>
            <a:normAutofit/>
          </a:bodyPr>
          <a:lstStyle/>
          <a:p>
            <a:pPr algn="l"/>
            <a:r>
              <a:rPr lang="pl-PL" dirty="0">
                <a:solidFill>
                  <a:srgbClr val="FFFFFF"/>
                </a:solidFill>
                <a:latin typeface="Arial Narrow" panose="020B0506020202030204" pitchFamily="34" charset="0"/>
              </a:rPr>
              <a:t>13 sierpnia 1945r. został oczyszczony ze stawianych mu zarzutów. Nie pozwolono wrócić mu do pracy, a całe środowisko naukowe odwróciło się od niego i w ten sposób został zapomniany. Wrócił do Kcyni, gdzie założył Zakłady Chemiczne „</a:t>
            </a:r>
            <a:r>
              <a:rPr lang="pl-PL" dirty="0" err="1">
                <a:solidFill>
                  <a:srgbClr val="FFFFFF"/>
                </a:solidFill>
                <a:latin typeface="Arial Narrow" panose="020B0506020202030204" pitchFamily="34" charset="0"/>
              </a:rPr>
              <a:t>Bion</a:t>
            </a:r>
            <a:r>
              <a:rPr lang="pl-PL" dirty="0">
                <a:solidFill>
                  <a:srgbClr val="FFFFFF"/>
                </a:solidFill>
                <a:latin typeface="Arial Narrow" panose="020B0506020202030204" pitchFamily="34" charset="0"/>
              </a:rPr>
              <a:t>”.</a:t>
            </a:r>
          </a:p>
          <a:p>
            <a:pPr algn="l"/>
            <a:r>
              <a:rPr lang="pl-PL" dirty="0">
                <a:solidFill>
                  <a:srgbClr val="FFFFFF"/>
                </a:solidFill>
                <a:latin typeface="Arial Narrow" panose="020B0506020202030204" pitchFamily="34" charset="0"/>
              </a:rPr>
              <a:t>Zmarł w szpitalu w Poznaniu dnia 22 kwietnia 1953r. na atak serca.</a:t>
            </a:r>
          </a:p>
        </p:txBody>
      </p:sp>
    </p:spTree>
    <p:extLst>
      <p:ext uri="{BB962C8B-B14F-4D97-AF65-F5344CB8AC3E}">
        <p14:creationId xmlns:p14="http://schemas.microsoft.com/office/powerpoint/2010/main" val="27199448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wipe/>
      </p:transition>
    </mc:Choice>
    <mc:Fallback xmlns="">
      <p:transition spd="slow">
        <p:wipe/>
      </p:transition>
    </mc:Fallback>
  </mc:AlternateContent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</TotalTime>
  <Words>669</Words>
  <Application>Microsoft Office PowerPoint</Application>
  <PresentationFormat>Panoramiczny</PresentationFormat>
  <Paragraphs>38</Paragraphs>
  <Slides>17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6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17</vt:i4>
      </vt:variant>
    </vt:vector>
  </HeadingPairs>
  <TitlesOfParts>
    <vt:vector size="24" baseType="lpstr">
      <vt:lpstr>Arial</vt:lpstr>
      <vt:lpstr>Arial Narrow</vt:lpstr>
      <vt:lpstr>Arial Rounded MT Bold</vt:lpstr>
      <vt:lpstr>Calibri</vt:lpstr>
      <vt:lpstr>Calibri Light</vt:lpstr>
      <vt:lpstr>Wingdings</vt:lpstr>
      <vt:lpstr>Motyw pakietu Office</vt:lpstr>
      <vt:lpstr>Jan Czochralski  (1885 – 1953)</vt:lpstr>
      <vt:lpstr>Ż y c i o r y s   i   ś c i e ż k i   z a w o d o w 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O s i ą g n i ę c i a w d z i e d z i n i e  c h e m i i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Jan Czochralski</dc:title>
  <dc:creator>Michał Kazubiński</dc:creator>
  <cp:lastModifiedBy>Wicedyrektor</cp:lastModifiedBy>
  <cp:revision>14</cp:revision>
  <dcterms:created xsi:type="dcterms:W3CDTF">2020-03-15T07:12:38Z</dcterms:created>
  <dcterms:modified xsi:type="dcterms:W3CDTF">2020-04-30T19:33:13Z</dcterms:modified>
</cp:coreProperties>
</file>